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20"/>
  </p:notesMasterIdLst>
  <p:sldIdLst>
    <p:sldId id="441" r:id="rId3"/>
    <p:sldId id="257" r:id="rId4"/>
    <p:sldId id="362" r:id="rId5"/>
    <p:sldId id="258" r:id="rId6"/>
    <p:sldId id="42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530" r:id="rId17"/>
    <p:sldId id="270" r:id="rId18"/>
    <p:sldId id="419" r:id="rId19"/>
  </p:sldIdLst>
  <p:sldSz cx="9144000" cy="5143500" type="screen16x9"/>
  <p:notesSz cx="6858000" cy="9144000"/>
  <p:defaultTextStyle>
    <a:defPPr marL="0" marR="0" indent="0" algn="l" defTabSz="57398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43495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8699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30486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57398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717476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86097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004466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147961" algn="ctr" defTabSz="3667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65"/>
    <a:srgbClr val="FFCCFF"/>
    <a:srgbClr val="0000CC"/>
    <a:srgbClr val="FF0066"/>
    <a:srgbClr val="FF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107" d="100"/>
          <a:sy n="107" d="100"/>
        </p:scale>
        <p:origin x="852" y="108"/>
      </p:cViewPr>
      <p:guideLst>
        <p:guide orient="horz" pos="3072"/>
        <p:guide pos="4096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0473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95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99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486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98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476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97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466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961" defTabSz="286991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9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49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70" y="863949"/>
            <a:ext cx="7358062" cy="174128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70" y="2652117"/>
            <a:ext cx="7358062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5" algn="ctr">
              <a:spcBef>
                <a:spcPts val="0"/>
              </a:spcBef>
              <a:buSzTx/>
              <a:buNone/>
              <a:defRPr sz="2000"/>
            </a:lvl2pPr>
            <a:lvl3pPr marL="0" indent="286991" algn="ctr">
              <a:spcBef>
                <a:spcPts val="0"/>
              </a:spcBef>
              <a:buSzTx/>
              <a:buNone/>
              <a:defRPr sz="2000"/>
            </a:lvl3pPr>
            <a:lvl4pPr marL="0" indent="430486" algn="ctr">
              <a:spcBef>
                <a:spcPts val="0"/>
              </a:spcBef>
              <a:buSzTx/>
              <a:buNone/>
              <a:defRPr sz="2000"/>
            </a:lvl4pPr>
            <a:lvl5pPr marL="0" indent="573981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70" y="3355330"/>
            <a:ext cx="7358062" cy="29523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70" y="2214242"/>
            <a:ext cx="7358062" cy="4337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892970" y="133947"/>
            <a:ext cx="7358062" cy="12858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892970" y="1460004"/>
            <a:ext cx="7358062" cy="3013769"/>
          </a:xfrm>
          <a:prstGeom prst="rect">
            <a:avLst/>
          </a:prstGeom>
        </p:spPr>
        <p:txBody>
          <a:bodyPr>
            <a:noAutofit/>
          </a:bodyPr>
          <a:lstStyle>
            <a:lvl1pPr marL="558037" indent="-358738">
              <a:spcBef>
                <a:spcPts val="1507"/>
              </a:spcBef>
              <a:buSzPct val="171000"/>
              <a:defRPr sz="2600">
                <a:latin typeface="Gill Sans"/>
                <a:ea typeface="Gill Sans"/>
                <a:cs typeface="Gill Sans"/>
                <a:sym typeface="Gill Sans"/>
              </a:defRPr>
            </a:lvl1pPr>
            <a:lvl2pPr marL="837055" indent="-358738">
              <a:spcBef>
                <a:spcPts val="1507"/>
              </a:spcBef>
              <a:buSzPct val="171000"/>
              <a:defRPr sz="2600">
                <a:latin typeface="Gill Sans"/>
                <a:ea typeface="Gill Sans"/>
                <a:cs typeface="Gill Sans"/>
                <a:sym typeface="Gill Sans"/>
              </a:defRPr>
            </a:lvl2pPr>
            <a:lvl3pPr marL="1116074" indent="-358738">
              <a:spcBef>
                <a:spcPts val="1507"/>
              </a:spcBef>
              <a:buSzPct val="171000"/>
              <a:defRPr sz="2600">
                <a:latin typeface="Gill Sans"/>
                <a:ea typeface="Gill Sans"/>
                <a:cs typeface="Gill Sans"/>
                <a:sym typeface="Gill Sans"/>
              </a:defRPr>
            </a:lvl3pPr>
            <a:lvl4pPr marL="1395092" indent="-358738">
              <a:spcBef>
                <a:spcPts val="1507"/>
              </a:spcBef>
              <a:buSzPct val="171000"/>
              <a:defRPr sz="2600">
                <a:latin typeface="Gill Sans"/>
                <a:ea typeface="Gill Sans"/>
                <a:cs typeface="Gill Sans"/>
                <a:sym typeface="Gill Sans"/>
              </a:defRPr>
            </a:lvl4pPr>
            <a:lvl5pPr marL="1674111" indent="-358738">
              <a:spcBef>
                <a:spcPts val="1507"/>
              </a:spcBef>
              <a:buSzPct val="171000"/>
              <a:defRPr sz="2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4448774" y="4882307"/>
            <a:ext cx="237523" cy="23367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133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616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098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414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138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201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334864"/>
            <a:ext cx="6875859" cy="312092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70" y="3542853"/>
            <a:ext cx="7358062" cy="75009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70" y="4319736"/>
            <a:ext cx="7358062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5" algn="ctr">
              <a:spcBef>
                <a:spcPts val="0"/>
              </a:spcBef>
              <a:buSzTx/>
              <a:buNone/>
              <a:defRPr sz="2000"/>
            </a:lvl2pPr>
            <a:lvl3pPr marL="0" indent="286991" algn="ctr">
              <a:spcBef>
                <a:spcPts val="0"/>
              </a:spcBef>
              <a:buSzTx/>
              <a:buNone/>
              <a:defRPr sz="2000"/>
            </a:lvl3pPr>
            <a:lvl4pPr marL="0" indent="430486" algn="ctr">
              <a:spcBef>
                <a:spcPts val="0"/>
              </a:spcBef>
              <a:buSzTx/>
              <a:buNone/>
              <a:defRPr sz="2000"/>
            </a:lvl4pPr>
            <a:lvl5pPr marL="0" indent="573981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48774" y="4875610"/>
            <a:ext cx="237523" cy="2336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01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899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229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1039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74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0" y="1701107"/>
            <a:ext cx="7358062" cy="17412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6" y="334864"/>
            <a:ext cx="3750469" cy="4339828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7" y="334865"/>
            <a:ext cx="3750469" cy="2102941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7" y="2511476"/>
            <a:ext cx="3750469" cy="216321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143495" algn="ctr">
              <a:spcBef>
                <a:spcPts val="0"/>
              </a:spcBef>
              <a:buSzTx/>
              <a:buNone/>
              <a:defRPr sz="2000"/>
            </a:lvl2pPr>
            <a:lvl3pPr marL="0" indent="286991" algn="ctr">
              <a:spcBef>
                <a:spcPts val="0"/>
              </a:spcBef>
              <a:buSzTx/>
              <a:buNone/>
              <a:defRPr sz="2000"/>
            </a:lvl3pPr>
            <a:lvl4pPr marL="0" indent="430486" algn="ctr">
              <a:spcBef>
                <a:spcPts val="0"/>
              </a:spcBef>
              <a:buSzTx/>
              <a:buNone/>
              <a:defRPr sz="2000"/>
            </a:lvl4pPr>
            <a:lvl5pPr marL="0" indent="573981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6" y="1372941"/>
            <a:ext cx="3750469" cy="3315146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7" y="1372941"/>
            <a:ext cx="3750469" cy="3315146"/>
          </a:xfrm>
          <a:prstGeom prst="rect">
            <a:avLst/>
          </a:prstGeom>
        </p:spPr>
        <p:txBody>
          <a:bodyPr/>
          <a:lstStyle>
            <a:lvl1pPr marL="215243" indent="-215243">
              <a:spcBef>
                <a:spcPts val="2009"/>
              </a:spcBef>
              <a:defRPr sz="1700"/>
            </a:lvl1pPr>
            <a:lvl2pPr marL="430486" indent="-215243">
              <a:spcBef>
                <a:spcPts val="2009"/>
              </a:spcBef>
              <a:defRPr sz="1700"/>
            </a:lvl2pPr>
            <a:lvl3pPr marL="645728" indent="-215243">
              <a:spcBef>
                <a:spcPts val="2009"/>
              </a:spcBef>
              <a:defRPr sz="1700"/>
            </a:lvl3pPr>
            <a:lvl4pPr marL="860971" indent="-215243">
              <a:spcBef>
                <a:spcPts val="2009"/>
              </a:spcBef>
              <a:defRPr sz="1700"/>
            </a:lvl4pPr>
            <a:lvl5pPr marL="1076214" indent="-215243">
              <a:spcBef>
                <a:spcPts val="2009"/>
              </a:spcBef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8" y="669728"/>
            <a:ext cx="7804547" cy="38040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6" y="2685604"/>
            <a:ext cx="3750469" cy="1989088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468808"/>
            <a:ext cx="3750470" cy="1989088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7" y="468810"/>
            <a:ext cx="3750469" cy="4205883"/>
          </a:xfrm>
          <a:prstGeom prst="rect">
            <a:avLst/>
          </a:prstGeom>
        </p:spPr>
        <p:txBody>
          <a:bodyPr lIns="57397" tIns="28698" rIns="57397" bIns="28698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8" y="234404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8" y="1372941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8774" y="4878958"/>
            <a:ext cx="237523" cy="233676"/>
          </a:xfrm>
          <a:prstGeom prst="rect">
            <a:avLst/>
          </a:prstGeom>
          <a:ln w="12700">
            <a:miter lim="400000"/>
          </a:ln>
        </p:spPr>
        <p:txBody>
          <a:bodyPr wrap="none" lIns="31888" tIns="31888" rIns="31888" bIns="31888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5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9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8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8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7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7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6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6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79018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58037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37055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16074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95092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74111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53129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32147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511166" marR="0" indent="-279018" algn="l" defTabSz="366710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3495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699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048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398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1747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097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4466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47961" algn="ctr" defTabSz="3667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1970-0A51-4EB7-9A17-CB5D0518C12C}" type="datetimeFigureOut">
              <a:rPr lang="th-TH" smtClean="0"/>
              <a:t>29/01/63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0A42-381D-4784-923B-13AF433BDBA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255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291" y="1"/>
            <a:ext cx="9231468" cy="515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1708900" y="2649563"/>
            <a:ext cx="6077811" cy="44912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2500">
              <a:solidFill>
                <a:srgbClr val="FFFFFF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3383" y="830024"/>
            <a:ext cx="8036775" cy="198800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endParaRPr lang="th-TH" sz="12500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title" idx="4294967295"/>
          </p:nvPr>
        </p:nvSpPr>
        <p:spPr>
          <a:xfrm>
            <a:off x="1" y="424425"/>
            <a:ext cx="9144000" cy="1750311"/>
          </a:xfrm>
          <a:prstGeom prst="rect">
            <a:avLst/>
          </a:prstGeom>
          <a:solidFill>
            <a:srgbClr val="FFFFFF"/>
          </a:solidFill>
        </p:spPr>
        <p:txBody>
          <a:bodyPr anchor="b">
            <a:noAutofit/>
          </a:bodyPr>
          <a:lstStyle/>
          <a:p>
            <a:pPr defTabSz="201691">
              <a:defRPr sz="4620">
                <a:latin typeface="Gill Sans"/>
                <a:ea typeface="Gill Sans"/>
                <a:cs typeface="Gill Sans"/>
                <a:sym typeface="Gill Sans"/>
              </a:defRPr>
            </a:pPr>
            <a:r>
              <a:rPr sz="4500" b="1" dirty="0" err="1">
                <a:solidFill>
                  <a:srgbClr val="0000CC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ระบบดูแลช่วยเหลือเด็กที่มีปัญหาการเรียน</a:t>
            </a:r>
            <a:endParaRPr sz="4500" b="1" dirty="0">
              <a:solidFill>
                <a:srgbClr val="0000CC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</a:effectLst>
              <a:latin typeface="DilleniaUPC" pitchFamily="18" charset="-34"/>
              <a:cs typeface="DilleniaUPC" pitchFamily="18" charset="-34"/>
            </a:endParaRPr>
          </a:p>
          <a:p>
            <a:pPr defTabSz="201691">
              <a:defRPr sz="4620">
                <a:latin typeface="Gill Sans"/>
                <a:ea typeface="Gill Sans"/>
                <a:cs typeface="Gill Sans"/>
                <a:sym typeface="Gill Sans"/>
              </a:defRPr>
            </a:pPr>
            <a:r>
              <a:rPr sz="4500" b="1" dirty="0" err="1">
                <a:solidFill>
                  <a:srgbClr val="0000CC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อันเนื่องมาจากสาเหตุทางสุขภาพ</a:t>
            </a:r>
            <a:endParaRPr sz="4500" b="1" dirty="0">
              <a:solidFill>
                <a:srgbClr val="0000CC"/>
              </a:solidFill>
              <a:effectLst>
                <a:glow rad="101600">
                  <a:schemeClr val="bg2">
                    <a:lumMod val="90000"/>
                    <a:alpha val="60000"/>
                  </a:schemeClr>
                </a:glow>
              </a:effectLst>
              <a:latin typeface="DilleniaUPC" pitchFamily="18" charset="-34"/>
              <a:cs typeface="DilleniaUPC" pitchFamily="18" charset="-34"/>
            </a:endParaRPr>
          </a:p>
          <a:p>
            <a:pPr defTabSz="201691">
              <a:defRPr sz="4620">
                <a:latin typeface="Gill Sans"/>
                <a:ea typeface="Gill Sans"/>
                <a:cs typeface="Gill Sans"/>
                <a:sym typeface="Gill Sans"/>
              </a:defRPr>
            </a:pPr>
            <a:r>
              <a:rPr sz="3800" b="1" dirty="0">
                <a:solidFill>
                  <a:srgbClr val="0000CC"/>
                </a:solidFill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DilleniaUPC" pitchFamily="18" charset="-34"/>
                <a:cs typeface="DilleniaUPC" pitchFamily="18" charset="-34"/>
              </a:rPr>
              <a:t>Health and Educational Regional Operation: HERO</a:t>
            </a:r>
          </a:p>
        </p:txBody>
      </p:sp>
      <p:sp>
        <p:nvSpPr>
          <p:cNvPr id="136" name="Shape 136"/>
          <p:cNvSpPr/>
          <p:nvPr/>
        </p:nvSpPr>
        <p:spPr>
          <a:xfrm>
            <a:off x="167136" y="3804105"/>
            <a:ext cx="8724631" cy="649174"/>
          </a:xfrm>
          <a:prstGeom prst="rect">
            <a:avLst/>
          </a:prstGeom>
          <a:noFill/>
          <a:ln w="12700">
            <a:miter lim="400000"/>
          </a:ln>
          <a:effectLst>
            <a:softEdge rad="31750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8" tIns="31888" rIns="31888" bIns="31888" anchor="ctr">
            <a:spAutoFit/>
          </a:bodyPr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 lang="th-TH" sz="3800" b="1" dirty="0">
              <a:effectLst>
                <a:glow rad="228600">
                  <a:srgbClr val="FFFFFF"/>
                </a:glow>
              </a:effectLst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100000" l="471" r="100000">
                        <a14:foregroundMark x1="11529" y1="64689" x2="8471" y2="56497"/>
                        <a14:foregroundMark x1="93882" y1="63842" x2="92235" y2="55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6" y="2116076"/>
            <a:ext cx="4437330" cy="2772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0199" y="3446466"/>
            <a:ext cx="3847928" cy="15725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800" b="1" dirty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ศูนย์สุขภาพจิตที่ 5 </a:t>
            </a:r>
          </a:p>
          <a:p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สถาบัน</a:t>
            </a:r>
            <a:r>
              <a:rPr lang="th-TH" sz="3000" b="1" dirty="0" err="1">
                <a:latin typeface="TH SarabunPSK" pitchFamily="34" charset="-34"/>
                <a:cs typeface="TH SarabunPSK" pitchFamily="34" charset="-34"/>
              </a:rPr>
              <a:t>กัลยาณ์</a:t>
            </a:r>
            <a:r>
              <a:rPr lang="th-TH" sz="3000" b="1" dirty="0">
                <a:latin typeface="TH SarabunPSK" pitchFamily="34" charset="-34"/>
                <a:cs typeface="TH SarabunPSK" pitchFamily="34" charset="-34"/>
              </a:rPr>
              <a:t>ราชนครินทร์</a:t>
            </a: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3" y="195486"/>
            <a:ext cx="1248017" cy="1131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4532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1"/>
          <p:cNvSpPr txBox="1">
            <a:spLocks/>
          </p:cNvSpPr>
          <p:nvPr/>
        </p:nvSpPr>
        <p:spPr>
          <a:xfrm>
            <a:off x="1331640" y="219337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 err="1">
                <a:latin typeface="DilleniaUPC" pitchFamily="18" charset="-34"/>
                <a:cs typeface="DilleniaUPC" pitchFamily="18" charset="-34"/>
              </a:rPr>
              <a:t>ออทิสติก</a:t>
            </a:r>
            <a:endParaRPr lang="th-TH" sz="5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7" name="Shape 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218" y="1052832"/>
            <a:ext cx="5217503" cy="32980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52"/>
          <p:cNvSpPr/>
          <p:nvPr/>
        </p:nvSpPr>
        <p:spPr>
          <a:xfrm>
            <a:off x="1078487" y="4697485"/>
            <a:ext cx="3214374" cy="199610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SzPct val="25000"/>
            </a:pPr>
            <a:r>
              <a:rPr lang="en-US" sz="1100" dirty="0">
                <a:latin typeface="DilleniaUPC" panose="02020603050405020304" pitchFamily="18" charset="-34"/>
                <a:ea typeface="Helvetica Neue"/>
                <a:cs typeface="DilleniaUPC" panose="02020603050405020304" pitchFamily="18" charset="-34"/>
                <a:sym typeface="Helvetica Neue"/>
              </a:rPr>
              <a:t>http://www.stfrancis.swindon.sch.uk/Page.aspx?ID=33728</a:t>
            </a:r>
          </a:p>
        </p:txBody>
      </p:sp>
      <p:pic>
        <p:nvPicPr>
          <p:cNvPr id="1026" name="Picture 2" descr="https://f.ptcdn.info/132/027/000/1420371075-1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40" y="2338341"/>
            <a:ext cx="2611934" cy="20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8396" y="4504064"/>
            <a:ext cx="2784684" cy="202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en-US" sz="900" dirty="0"/>
              <a:t>https://pantip.com/topic/33060317</a:t>
            </a:r>
            <a:endParaRPr lang="th-TH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5663974" y="1441563"/>
            <a:ext cx="3088466" cy="772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คิม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พีค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Kim Peek)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อัจฉริยะด้านความจำ ได้ฉายา 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คิมพิวเตอร์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724072" y="1356616"/>
            <a:ext cx="7867752" cy="33779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69644" indent="-286991" defTabSz="293368">
              <a:spcBef>
                <a:spcPts val="1193"/>
              </a:spcBef>
              <a:defRPr sz="336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ไม่สบตา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ไม่พาที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ไม่ชี้นิ้ว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669644" indent="-286991" defTabSz="293368">
              <a:spcBef>
                <a:spcPts val="1193"/>
              </a:spcBef>
              <a:defRPr sz="336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ปัญหาสำคัญ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คือ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พัฒนาการด้านภาษา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ปัญหาทักษะสังคม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และ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พฤติกรรมซ้ำๆ</a:t>
            </a:r>
            <a:endParaRPr sz="30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marL="669644" indent="-286991" defTabSz="293368">
              <a:spcBef>
                <a:spcPts val="1193"/>
              </a:spcBef>
              <a:defRPr sz="336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ไม่มียารักษาให้หายขาด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แต่ใช้ยาช่วยลดอาการที่เป็นปัญหาบางอย่าง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+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การจัดทำแผนการเรียนรู้รายบุคคล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(IEP) +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    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การปรับพฤติกรรมที่เป็นปัญหาที่บ้านและในห้องเรียน</a:t>
            </a:r>
            <a:endParaRPr sz="30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marL="669644" indent="-286991" defTabSz="293368">
              <a:spcBef>
                <a:spcPts val="1193"/>
              </a:spcBef>
              <a:defRPr sz="336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เป้าหมาย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–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พัฒนาทักษะด้านภาษาและทักษะสังคมเพื่อช่วยให้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ใช้ความสามารถได้เต็มศักยภาพอย่างมีความสุข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Shape 151"/>
          <p:cNvSpPr txBox="1">
            <a:spLocks/>
          </p:cNvSpPr>
          <p:nvPr/>
        </p:nvSpPr>
        <p:spPr>
          <a:xfrm>
            <a:off x="1230379" y="331346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 err="1">
                <a:latin typeface="DilleniaUPC" pitchFamily="18" charset="-34"/>
                <a:cs typeface="DilleniaUPC" pitchFamily="18" charset="-34"/>
              </a:rPr>
              <a:t>ออทิสติก</a:t>
            </a:r>
            <a:endParaRPr lang="th-TH" sz="5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4794" y="1394588"/>
            <a:ext cx="6428747" cy="330364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51"/>
          <p:cNvSpPr txBox="1">
            <a:spLocks/>
          </p:cNvSpPr>
          <p:nvPr/>
        </p:nvSpPr>
        <p:spPr>
          <a:xfrm>
            <a:off x="1548167" y="368767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โรคดื้อต่อต้าน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815541" y="4861459"/>
            <a:ext cx="2669589" cy="211847"/>
          </a:xfrm>
          <a:prstGeom prst="rect">
            <a:avLst/>
          </a:prstGeom>
          <a:noFill/>
        </p:spPr>
        <p:txBody>
          <a:bodyPr wrap="square" lIns="57398" tIns="28699" rIns="57398" bIns="2869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th-TH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ที่มา </a:t>
            </a:r>
            <a:r>
              <a:rPr lang="en-US" sz="1000" dirty="0">
                <a:latin typeface="DilleniaUPC" panose="02020603050405020304" pitchFamily="18" charset="-34"/>
                <a:cs typeface="DilleniaUPC" panose="02020603050405020304" pitchFamily="18" charset="-34"/>
              </a:rPr>
              <a:t>: http://www.startfilm.ru/media/cadr/607/</a:t>
            </a:r>
            <a:endParaRPr lang="th-TH" sz="10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251520" y="1318643"/>
            <a:ext cx="8712967" cy="35709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652903" indent="-279815" defTabSz="286033">
              <a:spcBef>
                <a:spcPts val="0"/>
              </a:spcBef>
              <a:defRPr sz="3275"/>
            </a:pP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ชอบต่อต้าน</a:t>
            </a:r>
            <a:r>
              <a:rPr sz="30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ขี้หงุดหงิด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ทำผิดกฎ</a:t>
            </a:r>
            <a:endParaRPr sz="30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marL="652903" indent="-279815" defTabSz="286033">
              <a:spcBef>
                <a:spcPts val="0"/>
              </a:spcBef>
              <a:defRPr sz="3275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ปัญหาพฤติกรรมทำให้จัดการสอนได้ยาก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652903" indent="-279815" defTabSz="286033">
              <a:spcBef>
                <a:spcPts val="0"/>
              </a:spcBef>
              <a:defRPr sz="3275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เกิดจากสารสื่อประสาทในสมอง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ร่วมกับการเลี้ยงดูที่ไม่เหมาะสม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652903" indent="-279815" defTabSz="286033">
              <a:spcBef>
                <a:spcPts val="0"/>
              </a:spcBef>
              <a:defRPr sz="3275"/>
            </a:pPr>
            <a:r>
              <a:rPr sz="3000" b="1" dirty="0">
                <a:latin typeface="DilleniaUPC" pitchFamily="18" charset="-34"/>
                <a:cs typeface="DilleniaUPC" pitchFamily="18" charset="-34"/>
              </a:rPr>
              <a:t>รักษาได้ด้วย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ยา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ร่วมกับ</a:t>
            </a:r>
            <a: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การปรับพฤติกรรมที่บ้านและในห้องเรียนหรือครอบครัวบำบัด</a:t>
            </a:r>
          </a:p>
          <a:p>
            <a:pPr marL="652903" indent="-279815" defTabSz="286033">
              <a:spcBef>
                <a:spcPts val="0"/>
              </a:spcBef>
              <a:defRPr sz="3275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พบร่วมกับโรคสมาธิสั้นได้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40%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หากไม่ได้รับการรักษา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อาจมีปัญหาพฤติกรรมและผล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กระทบต่อเนื่องจนถึงช่วงวัยรุ่น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ต้องออก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 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จากโรงเรียน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ปัญหาสารเสพติด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พฤติกรรมรุนแรง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ปัญหาเรื่องเพศ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Shape 151"/>
          <p:cNvSpPr txBox="1">
            <a:spLocks/>
          </p:cNvSpPr>
          <p:nvPr/>
        </p:nvSpPr>
        <p:spPr>
          <a:xfrm>
            <a:off x="1578911" y="195486"/>
            <a:ext cx="6428748" cy="792088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โรคดื้อต่อต้าน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98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904489" y="1128777"/>
            <a:ext cx="7586834" cy="35709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44978" indent="-319276" defTabSz="326371">
              <a:spcBef>
                <a:spcPts val="1318"/>
              </a:spcBef>
              <a:defRPr sz="3738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หงุดหงิดง่าย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ท้อแท้เบื่อหน่าย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ไม่อยากไปโรงเรียน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744978" indent="-319276" defTabSz="326371">
              <a:spcBef>
                <a:spcPts val="1318"/>
              </a:spcBef>
              <a:defRPr sz="3738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เกิดจากสารสื่อประสาทร่วมกับความเครียดด้านสังคมสิ่งแวดล้อม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744978" indent="-319276" defTabSz="326371">
              <a:spcBef>
                <a:spcPts val="1318"/>
              </a:spcBef>
              <a:defRPr sz="3738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แสดงอาการคล้ายสมาธิสั้นได้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แสดงออกเป็นปัญหาพฤติกรรมเนื่องจากเด็กกังวลหรือไม่มีความสุข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  <a:p>
            <a:pPr marL="744978" indent="-319276" defTabSz="326371">
              <a:spcBef>
                <a:spcPts val="1318"/>
              </a:spcBef>
              <a:defRPr sz="3738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รักษาได้ด้วย</a:t>
            </a: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ยาต้านเศร้า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ร่วมกับ</a:t>
            </a:r>
            <a:br>
              <a:rPr sz="3000" b="1" dirty="0">
                <a:latin typeface="DilleniaUPC" pitchFamily="18" charset="-34"/>
                <a:cs typeface="DilleniaUPC" pitchFamily="18" charset="-34"/>
              </a:rPr>
            </a:b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การปรับพฤติกรรมที่บ้านและ</a:t>
            </a:r>
            <a:br>
              <a:rPr sz="30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</a:br>
            <a:r>
              <a:rPr sz="30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ในห้องเรียนหรือครอบครัวบำบัด</a:t>
            </a:r>
            <a:endParaRPr sz="30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0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653" y="3682802"/>
            <a:ext cx="3041615" cy="1467332"/>
          </a:xfrm>
          <a:prstGeom prst="rect">
            <a:avLst/>
          </a:prstGeom>
          <a:ln w="12700">
            <a:miter lim="400000"/>
          </a:ln>
          <a:effectLst>
            <a:softEdge rad="63500"/>
          </a:effectLst>
        </p:spPr>
      </p:pic>
      <p:sp>
        <p:nvSpPr>
          <p:cNvPr id="7" name="Shape 151"/>
          <p:cNvSpPr txBox="1">
            <a:spLocks/>
          </p:cNvSpPr>
          <p:nvPr/>
        </p:nvSpPr>
        <p:spPr>
          <a:xfrm>
            <a:off x="1483532" y="304150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โรคซึมเศร้า</a:t>
            </a: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48017" cy="104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825334" y="1045202"/>
            <a:ext cx="5190880" cy="39748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837055">
              <a:spcBef>
                <a:spcPts val="0"/>
              </a:spcBef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ซนเกินไป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ใจลอย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รอคอยไม่ได้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spcBef>
                <a:spcPts val="0"/>
              </a:spcBef>
              <a:defRPr sz="3600"/>
            </a:pPr>
            <a:endParaRPr lang="th-TH" sz="105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spcBef>
                <a:spcPts val="0"/>
              </a:spcBef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ไม่สบตา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ไม่พาที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ไม่ชี้นิ้ว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spcBef>
                <a:spcPts val="0"/>
              </a:spcBef>
              <a:defRPr sz="3600"/>
            </a:pPr>
            <a:endParaRPr lang="th-TH" sz="14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spcBef>
                <a:spcPts val="0"/>
              </a:spcBef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อ่านเพี้ยน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เขียนผิด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คิดเลขพลาด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spcBef>
                <a:spcPts val="0"/>
              </a:spcBef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พัฒนาการช้า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คิดอ่านช้า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แก้ปัญหาช้า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spcBef>
                <a:spcPts val="0"/>
              </a:spcBef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หงุดหงิดง่าย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ท้อแท้เบื่อหน่าย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br>
              <a:rPr sz="3000" b="1" dirty="0">
                <a:latin typeface="DilleniaUPC" pitchFamily="18" charset="-34"/>
                <a:cs typeface="DilleniaUPC" pitchFamily="18" charset="-34"/>
              </a:rPr>
            </a:br>
            <a:r>
              <a:rPr sz="3000" b="1" dirty="0" err="1">
                <a:latin typeface="DilleniaUPC" pitchFamily="18" charset="-34"/>
                <a:cs typeface="DilleniaUPC" pitchFamily="18" charset="-34"/>
              </a:rPr>
              <a:t>ไม่อยากไปโรงเรียน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  <a:p>
            <a:pPr marL="837055">
              <a:spcBef>
                <a:spcPts val="0"/>
              </a:spcBef>
              <a:defRPr sz="3600"/>
            </a:pP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ชอบต่อต้าน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ขี้หงุดหงิด</a:t>
            </a:r>
            <a:r>
              <a:rPr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3000" b="1" dirty="0" err="1">
                <a:latin typeface="DilleniaUPC" pitchFamily="18" charset="-34"/>
                <a:cs typeface="DilleniaUPC" pitchFamily="18" charset="-34"/>
              </a:rPr>
              <a:t>ทำผิดกฎ</a:t>
            </a:r>
            <a:endParaRPr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Shape 151"/>
          <p:cNvSpPr txBox="1">
            <a:spLocks/>
          </p:cNvSpPr>
          <p:nvPr/>
        </p:nvSpPr>
        <p:spPr>
          <a:xfrm>
            <a:off x="1331641" y="225408"/>
            <a:ext cx="6835134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6 โรคสำคัญที่ส่งผลต่อการเรียน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627529" y="1045203"/>
            <a:ext cx="2096182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สมาธิสั้น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627528" y="1695847"/>
            <a:ext cx="2096182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ออทิสติก</a:t>
            </a:r>
            <a:endParaRPr lang="th-TH" sz="3000" b="1" dirty="0">
              <a:solidFill>
                <a:schemeClr val="tx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623897" y="2344632"/>
            <a:ext cx="2119946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 err="1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แอล</a:t>
            </a:r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ดี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665378" y="3003798"/>
            <a:ext cx="2096182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สติปัญญาบกพร่อง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6690244" y="3723878"/>
            <a:ext cx="2075855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ซึมเศร้า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6701102" y="4371950"/>
            <a:ext cx="2075855" cy="582028"/>
          </a:xfrm>
          <a:prstGeom prst="roundRect">
            <a:avLst/>
          </a:prstGeom>
          <a:gradFill>
            <a:gsLst>
              <a:gs pos="56260">
                <a:srgbClr val="A7CDF4"/>
              </a:gs>
              <a:gs pos="0">
                <a:srgbClr val="5E9EFF"/>
              </a:gs>
              <a:gs pos="49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ดื้อต้าน</a:t>
            </a:r>
          </a:p>
        </p:txBody>
      </p:sp>
      <p:pic>
        <p:nvPicPr>
          <p:cNvPr id="10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1131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549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build="p"/>
      <p:bldP spid="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977227" y="1280669"/>
            <a:ext cx="7470242" cy="3589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661274" indent="-283402" defTabSz="289701">
              <a:spcBef>
                <a:spcPts val="1130"/>
              </a:spcBef>
              <a:defRPr sz="3002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ไม่ใช่โรคติดต่อ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ไม่ได้เกิดจากเชื้อโรค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สารพิษหรือเนื้องอก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  <a:p>
            <a:pPr marL="661274" indent="-283402" defTabSz="289701">
              <a:spcBef>
                <a:spcPts val="1130"/>
              </a:spcBef>
              <a:defRPr sz="3002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ส่วนใหญ่ไม่ทราบสาเหตุที่แน่ชัด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  <a:p>
            <a:pPr marL="661274" indent="-283402" defTabSz="289701">
              <a:spcBef>
                <a:spcPts val="1130"/>
              </a:spcBef>
              <a:defRPr sz="3002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การเลี้ยงดู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สิ่งแวดล้อม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การดูแลในโรงเรียน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สภาพสังคมสามารถทำให้อาการของโรคดีขึ้นหรือแย่ลงได้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  <a:p>
            <a:pPr marL="661274" indent="-283402" defTabSz="289701">
              <a:spcBef>
                <a:spcPts val="1130"/>
              </a:spcBef>
              <a:defRPr sz="3002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เด็กต้องอาศัยความช่วยเหลือจากพ่อแม่-คุณครู-ทีมผู้รักษา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  <a:p>
            <a:pPr marL="661274" indent="-283402" defTabSz="289701">
              <a:spcBef>
                <a:spcPts val="1130"/>
              </a:spcBef>
              <a:defRPr sz="3002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บางโรครักษาด้วยยา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บางโรคต้องเน้นการปรับพฤติกรรมหรือจิตบำบัด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  <a:p>
            <a:pPr marL="661274" indent="-283402" defTabSz="289701">
              <a:spcBef>
                <a:spcPts val="1130"/>
              </a:spcBef>
              <a:defRPr sz="3002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ส่วนใหญ่เป็นนาน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เรื้อรัง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ต้องรักษาอย่างต่อเนื่องและจริงจัง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หากรักษาตั้งแต่เด็ก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จะช่วยลดปัญหาตอนโต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Shape 151"/>
          <p:cNvSpPr txBox="1">
            <a:spLocks/>
          </p:cNvSpPr>
          <p:nvPr/>
        </p:nvSpPr>
        <p:spPr>
          <a:xfrm>
            <a:off x="1382271" y="331346"/>
            <a:ext cx="6835134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โรคจิตเวชเด็กต่างจากโรคทางกาย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179748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>
          <a:xfrm>
            <a:off x="116505" y="597156"/>
            <a:ext cx="8556575" cy="3227702"/>
          </a:xfrm>
          <a:prstGeom prst="rect">
            <a:avLst/>
          </a:prstGeom>
        </p:spPr>
      </p:pic>
      <p:pic>
        <p:nvPicPr>
          <p:cNvPr id="1071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659" y="3576235"/>
            <a:ext cx="1736057" cy="130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163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565571"/>
          </a:xfrm>
        </p:spPr>
        <p:txBody>
          <a:bodyPr>
            <a:noAutofit/>
          </a:bodyPr>
          <a:lstStyle/>
          <a:p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เด็กประถมศึกษากลุ่มเสี่ยงได้รับการดูแลช่วยเหลือจนดีขึ้นเขตสุขภาพที่ 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ปีงบประมาณ</a:t>
            </a:r>
            <a:r>
              <a:rPr lang="en-US" sz="2700" b="1" dirty="0">
                <a:latin typeface="TH SarabunPSK" pitchFamily="34" charset="-34"/>
                <a:cs typeface="TH SarabunPSK" pitchFamily="34" charset="-34"/>
              </a:rPr>
              <a:t> 256</a:t>
            </a:r>
            <a:r>
              <a:rPr lang="th-TH" sz="2700" b="1" dirty="0"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508278"/>
          <a:ext cx="8928993" cy="45117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012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นักเรียนกลุ่มเสี่ยงจากแบบคัดกรองความพิการ 4 ประเภทของกระทรวงศึกษาธิการ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บกพร่องทางสติปัญญา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บกพร่องทางการเรียนรู้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บกพร่องทางพฤติกรรมหรืออารมณ์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ออทิสติก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เด็กจากแบบคัดกรองความพิการ 4 ประเภทเสี่ยง/มีปัญหาจากการประเมิน 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SDQ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ได้รับการดูแลช่วยเหลือจนดีขึ้น(จากการประเมิน</a:t>
                      </a:r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 SDQ)</a:t>
                      </a:r>
                      <a:endParaRPr lang="en-US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คิดเป็นร้อยละ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9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กาญจนบุรี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1660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1315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313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260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83.06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49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1706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263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85.75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9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153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133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86.92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49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เพชรบุรี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1556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1092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219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158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379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95.06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49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ราชบุรี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1832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1598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365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89.31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49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สมุทรสงคราม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349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279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85.07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49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สมุทรสาคร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648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87.0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856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itchFamily="34" charset="-34"/>
                          <a:cs typeface="TH SarabunPSK" pitchFamily="34" charset="-34"/>
                        </a:rPr>
                        <a:t>สุพรรณบุรี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1316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182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1080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196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85.20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เขตสุขภาพที่</a:t>
                      </a:r>
                      <a:r>
                        <a:rPr lang="th-TH" sz="16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10,330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1,489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8,225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916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603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1,986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1,732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87.21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45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258210" y="255400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โรคจิตเวชเด็กพบบ่อยแค่ไหน?</a:t>
            </a:r>
            <a:endParaRPr sz="5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4" y="1380187"/>
            <a:ext cx="8332909" cy="3189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980" y="2671385"/>
            <a:ext cx="1188952" cy="3260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l"/>
            <a:r>
              <a:rPr lang="th-TH" sz="1700" dirty="0">
                <a:latin typeface="DilleniaUPC" pitchFamily="18" charset="-34"/>
                <a:cs typeface="DilleniaUPC" pitchFamily="18" charset="-34"/>
              </a:rPr>
              <a:t>ความชุกสูงสุด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6906" y="2931684"/>
            <a:ext cx="1179748" cy="3260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1700" dirty="0">
                <a:latin typeface="DilleniaUPC" pitchFamily="18" charset="-34"/>
                <a:cs typeface="DilleniaUPC" pitchFamily="18" charset="-34"/>
              </a:rPr>
              <a:t>ความชุกอย่างน้อย</a:t>
            </a:r>
          </a:p>
        </p:txBody>
      </p:sp>
      <p:sp>
        <p:nvSpPr>
          <p:cNvPr id="9" name="TextBox 8"/>
          <p:cNvSpPr txBox="1"/>
          <p:nvPr/>
        </p:nvSpPr>
        <p:spPr>
          <a:xfrm rot="19319434">
            <a:off x="618428" y="3894802"/>
            <a:ext cx="1305040" cy="4491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r"/>
            <a:r>
              <a:rPr lang="th-TH" sz="2500" dirty="0">
                <a:latin typeface="DilleniaUPC" pitchFamily="18" charset="-34"/>
                <a:cs typeface="DilleniaUPC" pitchFamily="18" charset="-34"/>
              </a:rPr>
              <a:t>สมาธิสั้น</a:t>
            </a:r>
          </a:p>
        </p:txBody>
      </p:sp>
      <p:sp>
        <p:nvSpPr>
          <p:cNvPr id="11" name="TextBox 10"/>
          <p:cNvSpPr txBox="1"/>
          <p:nvPr/>
        </p:nvSpPr>
        <p:spPr>
          <a:xfrm rot="19111115">
            <a:off x="1577706" y="3898616"/>
            <a:ext cx="1389939" cy="4491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r"/>
            <a:r>
              <a:rPr lang="th-TH" sz="2500" dirty="0">
                <a:latin typeface="DilleniaUPC" pitchFamily="18" charset="-34"/>
                <a:cs typeface="DilleniaUPC" pitchFamily="18" charset="-34"/>
              </a:rPr>
              <a:t>ดื้อ ต่อต้าน</a:t>
            </a:r>
          </a:p>
        </p:txBody>
      </p:sp>
      <p:sp>
        <p:nvSpPr>
          <p:cNvPr id="12" name="TextBox 11"/>
          <p:cNvSpPr txBox="1"/>
          <p:nvPr/>
        </p:nvSpPr>
        <p:spPr>
          <a:xfrm rot="19067240">
            <a:off x="1664861" y="4103806"/>
            <a:ext cx="2252507" cy="4491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r"/>
            <a:r>
              <a:rPr lang="th-TH" sz="2500" dirty="0">
                <a:latin typeface="DilleniaUPC" pitchFamily="18" charset="-34"/>
                <a:cs typeface="DilleniaUPC" pitchFamily="18" charset="-34"/>
              </a:rPr>
              <a:t>บกพร่องทางการเรียนรู้</a:t>
            </a:r>
          </a:p>
        </p:txBody>
      </p:sp>
      <p:sp>
        <p:nvSpPr>
          <p:cNvPr id="13" name="TextBox 12"/>
          <p:cNvSpPr txBox="1"/>
          <p:nvPr/>
        </p:nvSpPr>
        <p:spPr>
          <a:xfrm rot="19006272">
            <a:off x="3228551" y="4056358"/>
            <a:ext cx="1761204" cy="4491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r"/>
            <a:r>
              <a:rPr lang="th-TH" sz="2500" dirty="0">
                <a:latin typeface="DilleniaUPC" pitchFamily="18" charset="-34"/>
                <a:cs typeface="DilleniaUPC" pitchFamily="18" charset="-34"/>
              </a:rPr>
              <a:t>สติปัญญาบกพร่อง</a:t>
            </a:r>
          </a:p>
        </p:txBody>
      </p:sp>
      <p:sp>
        <p:nvSpPr>
          <p:cNvPr id="14" name="TextBox 13"/>
          <p:cNvSpPr txBox="1"/>
          <p:nvPr/>
        </p:nvSpPr>
        <p:spPr>
          <a:xfrm rot="19037755">
            <a:off x="4607547" y="3961472"/>
            <a:ext cx="1405433" cy="4491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r"/>
            <a:r>
              <a:rPr lang="th-TH" sz="2500" dirty="0" err="1">
                <a:latin typeface="DilleniaUPC" pitchFamily="18" charset="-34"/>
                <a:cs typeface="DilleniaUPC" pitchFamily="18" charset="-34"/>
              </a:rPr>
              <a:t>ออทิสติก</a:t>
            </a:r>
            <a:endParaRPr lang="th-TH" sz="25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 rot="19054692">
            <a:off x="5729884" y="3913496"/>
            <a:ext cx="1351677" cy="44912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pPr algn="r"/>
            <a:r>
              <a:rPr lang="th-TH" sz="2500" dirty="0">
                <a:latin typeface="DilleniaUPC" pitchFamily="18" charset="-34"/>
                <a:cs typeface="DilleniaUPC" pitchFamily="18" charset="-34"/>
              </a:rPr>
              <a:t>ซึมเศร้า</a:t>
            </a:r>
          </a:p>
        </p:txBody>
      </p:sp>
      <p:pic>
        <p:nvPicPr>
          <p:cNvPr id="1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129117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8566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534164" y="255400"/>
            <a:ext cx="6028804" cy="743397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sz="5500" b="1" dirty="0" err="1">
                <a:latin typeface="DilleniaUPC" pitchFamily="18" charset="-34"/>
                <a:cs typeface="DilleniaUPC" pitchFamily="18" charset="-34"/>
              </a:rPr>
              <a:t>โรคสมาธิสั้น</a:t>
            </a:r>
            <a:endParaRPr sz="5500" b="1" dirty="0"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14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5425" y="1299171"/>
            <a:ext cx="5927543" cy="284797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837947" y="4151684"/>
            <a:ext cx="6075675" cy="5260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888" tIns="31888" rIns="31888" bIns="31888" numCol="1" spcCol="23916" rtlCol="0" anchor="ctr">
            <a:spAutoFit/>
          </a:bodyPr>
          <a:lstStyle/>
          <a:p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ไม</a:t>
            </a:r>
            <a:r>
              <a:rPr lang="th-TH" sz="3000" b="1" dirty="0" err="1">
                <a:latin typeface="DilleniaUPC" pitchFamily="18" charset="-34"/>
                <a:cs typeface="DilleniaUPC" pitchFamily="18" charset="-34"/>
              </a:rPr>
              <a:t>เคิล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000" b="1" dirty="0" err="1">
                <a:latin typeface="DilleniaUPC" pitchFamily="18" charset="-34"/>
                <a:cs typeface="DilleniaUPC" pitchFamily="18" charset="-34"/>
              </a:rPr>
              <a:t>เฟลปส์</a:t>
            </a:r>
            <a:r>
              <a:rPr lang="th-TH" sz="3000" b="1" dirty="0">
                <a:latin typeface="DilleniaUPC" pitchFamily="18" charset="-34"/>
                <a:cs typeface="DilleniaUPC" pitchFamily="18" charset="-34"/>
              </a:rPr>
              <a:t> (</a:t>
            </a:r>
            <a:r>
              <a:rPr lang="en-US" sz="3000" b="1" dirty="0">
                <a:latin typeface="DilleniaUPC" pitchFamily="18" charset="-34"/>
                <a:cs typeface="DilleniaUPC" pitchFamily="18" charset="-34"/>
              </a:rPr>
              <a:t>Michael Phelps</a:t>
            </a:r>
            <a:endParaRPr lang="th-TH" sz="3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Shape 100"/>
          <p:cNvSpPr/>
          <p:nvPr/>
        </p:nvSpPr>
        <p:spPr>
          <a:xfrm>
            <a:off x="4740921" y="4964047"/>
            <a:ext cx="4387835" cy="118387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ct val="25000"/>
            </a:pPr>
            <a:r>
              <a:rPr lang="en-US" sz="1100" dirty="0">
                <a:latin typeface="DilleniaUPC" panose="02020603050405020304" pitchFamily="18" charset="-34"/>
                <a:ea typeface="Helvetica Neue"/>
                <a:cs typeface="DilleniaUPC" panose="02020603050405020304" pitchFamily="18" charset="-34"/>
                <a:sym typeface="Helvetica Neue"/>
              </a:rPr>
              <a:t>http://woodtv.com/2014/04/14/olympic-great-michael-phelps-ends-retirement/</a:t>
            </a:r>
          </a:p>
        </p:txBody>
      </p:sp>
      <p:pic>
        <p:nvPicPr>
          <p:cNvPr id="6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07848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875965" y="1090804"/>
            <a:ext cx="7754745" cy="37843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7792" indent="-269053" defTabSz="275032">
              <a:spcBef>
                <a:spcPts val="0"/>
              </a:spcBef>
              <a:defRPr sz="3150"/>
            </a:pPr>
            <a:r>
              <a:rPr sz="28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ซนเกินไป</a:t>
            </a:r>
            <a:r>
              <a:rPr sz="28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ใจลอย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รอคอยไม่ได้</a:t>
            </a:r>
            <a:endParaRPr sz="28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627792" indent="-269053" defTabSz="275032">
              <a:spcBef>
                <a:spcPts val="0"/>
              </a:spcBef>
              <a:defRPr sz="3150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ขาดสมาธิในการเรียน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ทำให้ผลการเรียนต่ำกว่าความสามารถจริง</a:t>
            </a:r>
            <a:endParaRPr sz="2800" b="1" dirty="0">
              <a:latin typeface="TH SarabunPSK" pitchFamily="34" charset="-34"/>
              <a:cs typeface="TH SarabunPSK" pitchFamily="34" charset="-34"/>
            </a:endParaRPr>
          </a:p>
          <a:p>
            <a:pPr marL="627792" indent="-269053" defTabSz="275032">
              <a:spcBef>
                <a:spcPts val="0"/>
              </a:spcBef>
              <a:defRPr sz="3150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เกิดจากสารสมาธิในสมองส่วนหน้าน้อยกว่าปกติ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โดปามีน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627792" indent="-269053" defTabSz="275032">
              <a:spcBef>
                <a:spcPts val="0"/>
              </a:spcBef>
              <a:defRPr sz="3150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รักษาได้ด้วย</a:t>
            </a:r>
            <a:r>
              <a:rPr sz="28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ยาเพิ่มสมาธิ</a:t>
            </a:r>
            <a:r>
              <a:rPr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(Methylphenidate)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ร่วมกับ</a:t>
            </a:r>
            <a:r>
              <a:rPr sz="28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การปรับ</a:t>
            </a:r>
            <a:r>
              <a:rPr lang="th-TH" sz="28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พฤติกรรมที่บ้านและในห้องเรียน</a:t>
            </a:r>
            <a:endParaRPr lang="th-TH" sz="28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627792" indent="-269053" defTabSz="275032">
              <a:spcBef>
                <a:spcPts val="0"/>
              </a:spcBef>
              <a:defRPr sz="3150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ตอบสนองต่อการรักษา 90% ทำให้ผลการเรียนดีขึ้นได้</a:t>
            </a:r>
          </a:p>
          <a:p>
            <a:pPr marL="627792" indent="-269053" defTabSz="275032">
              <a:spcBef>
                <a:spcPts val="0"/>
              </a:spcBef>
              <a:defRPr sz="3150"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หากไม่ได้รับการรักษา อาจมีปัญหาพฤติกรรมและผล กระทบต่อเนื่องจนถึงช่วงวัยรุ่น เช่น ต้องออกจากโรงเรียน ปัญหาสารเสพติด พฤติกรรมรุนแรง ปัญหาเรื่องเพศ</a:t>
            </a:r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432900" y="255400"/>
            <a:ext cx="6523475" cy="743397"/>
          </a:xfrm>
          <a:prstGeom prst="rect">
            <a:avLst/>
          </a:prstGeom>
          <a:ln w="25400">
            <a:solidFill>
              <a:srgbClr val="010000"/>
            </a:solidFill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>
            <a:normAutofit fontScale="90000"/>
          </a:bodyPr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rPr sz="5500" b="1" dirty="0" err="1">
                <a:latin typeface="TH SarabunPSK" pitchFamily="34" charset="-34"/>
                <a:cs typeface="TH SarabunPSK" pitchFamily="34" charset="-34"/>
              </a:rPr>
              <a:t>โรคสมาธิสั้น</a:t>
            </a:r>
            <a:endParaRPr sz="55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66406" cy="8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54385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uiExpand="1" build="p" bldLvl="5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9494" y="1166752"/>
            <a:ext cx="6409231" cy="337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hape 151"/>
          <p:cNvSpPr txBox="1">
            <a:spLocks/>
          </p:cNvSpPr>
          <p:nvPr/>
        </p:nvSpPr>
        <p:spPr>
          <a:xfrm>
            <a:off x="1382271" y="245953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สติปัญญาบกพร่อง</a:t>
            </a:r>
          </a:p>
        </p:txBody>
      </p:sp>
      <p:sp>
        <p:nvSpPr>
          <p:cNvPr id="7" name="Shape 117"/>
          <p:cNvSpPr/>
          <p:nvPr/>
        </p:nvSpPr>
        <p:spPr>
          <a:xfrm>
            <a:off x="3964433" y="4926074"/>
            <a:ext cx="5166025" cy="151761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ct val="25000"/>
            </a:pPr>
            <a:r>
              <a:rPr lang="en-US" sz="1000" dirty="0">
                <a:latin typeface="DilleniaUPC" panose="02020603050405020304" pitchFamily="18" charset="-34"/>
                <a:ea typeface="Helvetica Neue"/>
                <a:cs typeface="DilleniaUPC" panose="02020603050405020304" pitchFamily="18" charset="-34"/>
                <a:sym typeface="Helvetica Neue"/>
              </a:rPr>
              <a:t>http://www.differencebetween.net/science/health/difference-between-autism-and-mental-retardation/</a:t>
            </a:r>
          </a:p>
        </p:txBody>
      </p:sp>
      <p:pic>
        <p:nvPicPr>
          <p:cNvPr id="5" name="Shape 10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562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1027857" y="1242696"/>
            <a:ext cx="7709686" cy="34147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94308" indent="-254703" defTabSz="260363">
              <a:spcBef>
                <a:spcPts val="0"/>
              </a:spcBef>
              <a:defRPr sz="2982"/>
            </a:pPr>
            <a:r>
              <a:rPr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พัฒนาการช้า</a:t>
            </a:r>
            <a:r>
              <a:rPr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คิดอ่านช้า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แก้ปัญหาช้า</a:t>
            </a:r>
            <a:endParaRPr sz="2800" b="1" dirty="0">
              <a:latin typeface="TH SarabunPSK" pitchFamily="34" charset="-34"/>
              <a:cs typeface="TH SarabunPSK" pitchFamily="34" charset="-34"/>
            </a:endParaRPr>
          </a:p>
          <a:p>
            <a:pPr marL="594308" indent="-254703" defTabSz="260363">
              <a:spcBef>
                <a:spcPts val="0"/>
              </a:spcBef>
              <a:defRPr sz="2982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ส่งผลต่อการเรียนเนื่องจากความสามารถเด็กต่ำกว่าเด็กวัยเดียวกัน</a:t>
            </a:r>
            <a:endParaRPr sz="2800" b="1" dirty="0">
              <a:latin typeface="TH SarabunPSK" pitchFamily="34" charset="-34"/>
              <a:cs typeface="TH SarabunPSK" pitchFamily="34" charset="-34"/>
            </a:endParaRPr>
          </a:p>
          <a:p>
            <a:pPr marL="594308" indent="-254703" defTabSz="260363">
              <a:spcBef>
                <a:spcPts val="0"/>
              </a:spcBef>
              <a:defRPr sz="2982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อาจเกิดจากโรคพันธุกรรม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โรคทางสมอง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ส่วนใหญ่ไม่ทราบสาเหตุ</a:t>
            </a:r>
            <a:endParaRPr sz="2800" b="1" dirty="0">
              <a:latin typeface="TH SarabunPSK" pitchFamily="34" charset="-34"/>
              <a:cs typeface="TH SarabunPSK" pitchFamily="34" charset="-34"/>
            </a:endParaRPr>
          </a:p>
          <a:p>
            <a:pPr marL="594308" indent="-254703" defTabSz="260363">
              <a:spcBef>
                <a:spcPts val="0"/>
              </a:spcBef>
              <a:defRPr sz="2982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พบโรคสมาธิสั้นร่วมด้วยได้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พบปัญหาพฤติกรรมอื่นๆร่วมด้วยได้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โดยเฉพาะเมื่อเด็กสื่อสารได้น้อยจะแสดงออกด้วยพฤติกรรมมากขึ้น</a:t>
            </a:r>
            <a:endParaRPr sz="2800" b="1" dirty="0">
              <a:latin typeface="TH SarabunPSK" pitchFamily="34" charset="-34"/>
              <a:cs typeface="TH SarabunPSK" pitchFamily="34" charset="-34"/>
            </a:endParaRPr>
          </a:p>
          <a:p>
            <a:pPr marL="594308" indent="-254703" defTabSz="260363">
              <a:spcBef>
                <a:spcPts val="0"/>
              </a:spcBef>
              <a:defRPr sz="2982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ไม่มียารักษา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แต่ใช้การฝึกกระตุ้นพัฒนาการและการเรียนรู้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(IEP)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ร่วมกับ</a:t>
            </a:r>
            <a:r>
              <a:rPr sz="2800" b="1" u="sng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การปรับพฤติกรรมที่บ้านและในห้องเรียน</a:t>
            </a:r>
            <a:endParaRPr sz="28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94308" indent="-254703" defTabSz="260363">
              <a:spcBef>
                <a:spcPts val="0"/>
              </a:spcBef>
              <a:defRPr sz="2982"/>
            </a:pP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sz="2800" b="1" dirty="0">
                <a:latin typeface="TH SarabunPSK" pitchFamily="34" charset="-34"/>
                <a:cs typeface="TH SarabunPSK" pitchFamily="34" charset="-34"/>
              </a:rPr>
              <a:t> - </a:t>
            </a:r>
            <a:r>
              <a:rPr sz="2800" b="1" dirty="0" err="1">
                <a:latin typeface="TH SarabunPSK" pitchFamily="34" charset="-34"/>
                <a:cs typeface="TH SarabunPSK" pitchFamily="34" charset="-34"/>
              </a:rPr>
              <a:t>ส่งเสริมให้เด็กใช้ความสามารถเต็มศักยภาพอย่างมีความสุข</a:t>
            </a:r>
            <a:endParaRPr sz="2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hape 151"/>
          <p:cNvSpPr txBox="1">
            <a:spLocks/>
          </p:cNvSpPr>
          <p:nvPr/>
        </p:nvSpPr>
        <p:spPr>
          <a:xfrm>
            <a:off x="1686054" y="262581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สติปัญญาบกพร่อง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uiExpan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856" y="1166750"/>
            <a:ext cx="3704185" cy="192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9" name="pasted-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54" y="2275710"/>
            <a:ext cx="3403359" cy="138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151"/>
          <p:cNvSpPr txBox="1">
            <a:spLocks/>
          </p:cNvSpPr>
          <p:nvPr/>
        </p:nvSpPr>
        <p:spPr>
          <a:xfrm>
            <a:off x="2071583" y="221011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 err="1">
                <a:latin typeface="DilleniaUPC" pitchFamily="18" charset="-34"/>
                <a:cs typeface="DilleniaUPC" pitchFamily="18" charset="-34"/>
              </a:rPr>
              <a:t>แอล</a:t>
            </a:r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ดี</a:t>
            </a:r>
          </a:p>
        </p:txBody>
      </p:sp>
      <p:sp>
        <p:nvSpPr>
          <p:cNvPr id="8" name="Shape 135"/>
          <p:cNvSpPr/>
          <p:nvPr/>
        </p:nvSpPr>
        <p:spPr>
          <a:xfrm>
            <a:off x="1153595" y="3331211"/>
            <a:ext cx="3554037" cy="227838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SzPct val="25000"/>
            </a:pPr>
            <a:r>
              <a:rPr lang="en-US" sz="1000" dirty="0">
                <a:latin typeface="DilleniaUPC" panose="02020603050405020304" pitchFamily="18" charset="-34"/>
                <a:ea typeface="Helvetica Neue"/>
                <a:cs typeface="DilleniaUPC" panose="02020603050405020304" pitchFamily="18" charset="-34"/>
                <a:sym typeface="Helvetica Neue"/>
              </a:rPr>
              <a:t>http://quotesgram.com/bill-gates-quotes-fail/</a:t>
            </a:r>
          </a:p>
        </p:txBody>
      </p:sp>
      <p:sp>
        <p:nvSpPr>
          <p:cNvPr id="9" name="Shape 136"/>
          <p:cNvSpPr/>
          <p:nvPr/>
        </p:nvSpPr>
        <p:spPr>
          <a:xfrm>
            <a:off x="5564103" y="3748912"/>
            <a:ext cx="3006509" cy="189865"/>
          </a:xfrm>
          <a:prstGeom prst="rect">
            <a:avLst/>
          </a:prstGeom>
          <a:noFill/>
          <a:ln>
            <a:noFill/>
          </a:ln>
        </p:spPr>
        <p:txBody>
          <a:bodyPr lIns="31888" tIns="31888" rIns="31888" bIns="3188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r">
              <a:buClr>
                <a:srgbClr val="000000"/>
              </a:buClr>
              <a:buSzPct val="25000"/>
            </a:pPr>
            <a:r>
              <a:rPr lang="en-US" sz="1000" dirty="0">
                <a:latin typeface="DilleniaUPC" panose="02020603050405020304" pitchFamily="18" charset="-34"/>
                <a:ea typeface="Helvetica Neue"/>
                <a:cs typeface="DilleniaUPC" panose="02020603050405020304" pitchFamily="18" charset="-34"/>
                <a:sym typeface="Helvetica Neue"/>
              </a:rPr>
              <a:t>https://www.dek-d.com/starissue/38324/</a:t>
            </a:r>
          </a:p>
        </p:txBody>
      </p:sp>
      <p:pic>
        <p:nvPicPr>
          <p:cNvPr id="10" name="Shape 1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562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21551" y="1052831"/>
            <a:ext cx="7996116" cy="38835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4086" indent="-233179" defTabSz="238361">
              <a:spcBef>
                <a:spcPts val="0"/>
              </a:spcBef>
              <a:defRPr sz="2730"/>
            </a:pPr>
            <a:r>
              <a:rPr sz="28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อ่านเพี้ยน</a:t>
            </a:r>
            <a:r>
              <a:rPr sz="28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เขียนผิด</a:t>
            </a:r>
            <a:r>
              <a:rPr sz="2800" b="1" u="sng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คิดเลขพลาด</a:t>
            </a:r>
            <a:endParaRPr sz="28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marL="544086" indent="-233179" defTabSz="238361">
              <a:spcBef>
                <a:spcPts val="0"/>
              </a:spcBef>
              <a:defRPr sz="2730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ผลการเรียนต่ำเนื่องจากทักษะการเรียนบกพร่อง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แต่การเรียนรู้ด้วยการฟังและพูดยังเป็นปกติ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ความสามารถของเด็กในการใช้ชีวิตประจำวันไม่ต่างจากเด็กวัยเดียวกัน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  <a:p>
            <a:pPr marL="544086" indent="-233179" defTabSz="238361">
              <a:spcBef>
                <a:spcPts val="0"/>
              </a:spcBef>
              <a:defRPr sz="2730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พบโรคสมาธิสั้นร่วมด้วยประมาณ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1/3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พบปัญหาพฤติกรรมอื่นๆร่วมด้วยได้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โดยเฉพาะเมื่อเด็กเครียดหรือเศร้าจากปัญหาการเรียน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  <a:p>
            <a:pPr marL="544086" indent="-233179" defTabSz="238361">
              <a:spcBef>
                <a:spcPts val="0"/>
              </a:spcBef>
              <a:defRPr sz="2730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ไม่มียารักษา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แต่ใช้การจัดทำแผนการเรียนรู้รายบุคคล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(IEP)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ร่วมกับ</a:t>
            </a:r>
            <a:r>
              <a:rPr sz="2800" b="1" u="sng" dirty="0" err="1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การปรับพฤติกรรมที่เป็นปัญหาที่บ้านและในห้องเรียน</a:t>
            </a:r>
            <a:endParaRPr sz="2800" b="1" u="sng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  <a:p>
            <a:pPr marL="544086" indent="-233179" defTabSz="238361">
              <a:spcBef>
                <a:spcPts val="0"/>
              </a:spcBef>
              <a:defRPr sz="2730"/>
            </a:pP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เป้าหมาย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-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พัฒนาเด็กในด้านที่ไม่บกพร่อง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เช่น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การฟัง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/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พูด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ความสามารถพิเศษอื่นๆ</a:t>
            </a:r>
            <a:r>
              <a:rPr sz="2800" b="1" dirty="0">
                <a:latin typeface="DilleniaUPC" pitchFamily="18" charset="-34"/>
                <a:cs typeface="DilleniaUPC" pitchFamily="18" charset="-34"/>
              </a:rPr>
              <a:t> </a:t>
            </a:r>
            <a:r>
              <a:rPr sz="2800" b="1" dirty="0" err="1">
                <a:latin typeface="DilleniaUPC" pitchFamily="18" charset="-34"/>
                <a:cs typeface="DilleniaUPC" pitchFamily="18" charset="-34"/>
              </a:rPr>
              <a:t>เพื่อช่วยให้ใช้ความสามารถได้เต็มศักยภาพอย่างมีความสุข</a:t>
            </a:r>
            <a:endParaRPr sz="28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9" name="Shape 151"/>
          <p:cNvSpPr txBox="1">
            <a:spLocks/>
          </p:cNvSpPr>
          <p:nvPr/>
        </p:nvSpPr>
        <p:spPr>
          <a:xfrm>
            <a:off x="1432901" y="221011"/>
            <a:ext cx="6428748" cy="743397"/>
          </a:xfrm>
          <a:prstGeom prst="rect">
            <a:avLst/>
          </a:prstGeom>
          <a:ln w="25400">
            <a:solidFill>
              <a:srgbClr val="01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8" tIns="31888" rIns="31888" bIns="31888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th-TH" sz="5500" b="1" dirty="0" err="1">
                <a:latin typeface="DilleniaUPC" pitchFamily="18" charset="-34"/>
                <a:cs typeface="DilleniaUPC" pitchFamily="18" charset="-34"/>
              </a:rPr>
              <a:t>แอล</a:t>
            </a:r>
            <a:r>
              <a:rPr lang="th-TH" sz="5500" b="1" dirty="0">
                <a:latin typeface="DilleniaUPC" pitchFamily="18" charset="-34"/>
                <a:cs typeface="DilleniaUPC" pitchFamily="18" charset="-34"/>
              </a:rPr>
              <a:t>ดี</a:t>
            </a:r>
          </a:p>
        </p:txBody>
      </p:sp>
      <p:pic>
        <p:nvPicPr>
          <p:cNvPr id="4" name="Shape 10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562"/>
            <a:ext cx="1248017" cy="83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1019</Words>
  <Application>Microsoft Office PowerPoint</Application>
  <PresentationFormat>นำเสนอทางหน้าจอ (16:9)</PresentationFormat>
  <Paragraphs>178</Paragraphs>
  <Slides>17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6" baseType="lpstr">
      <vt:lpstr>Arial</vt:lpstr>
      <vt:lpstr>Calibri</vt:lpstr>
      <vt:lpstr>DilleniaUPC</vt:lpstr>
      <vt:lpstr>Gill Sans</vt:lpstr>
      <vt:lpstr>Helvetica Light</vt:lpstr>
      <vt:lpstr>Helvetica Neue</vt:lpstr>
      <vt:lpstr>TH SarabunPSK</vt:lpstr>
      <vt:lpstr>White</vt:lpstr>
      <vt:lpstr>Office Theme</vt:lpstr>
      <vt:lpstr>ระบบดูแลช่วยเหลือเด็กที่มีปัญหาการเรียน อันเนื่องมาจากสาเหตุทางสุขภาพ Health and Educational Regional Operation: HERO</vt:lpstr>
      <vt:lpstr>เด็กประถมศึกษากลุ่มเสี่ยงได้รับการดูแลช่วยเหลือจนดีขึ้นเขตสุขภาพที่ 5 ปีงบประมาณ 2562</vt:lpstr>
      <vt:lpstr>โรคจิตเวชเด็กพบบ่อยแค่ไหน?</vt:lpstr>
      <vt:lpstr>โรคสมาธิสั้น</vt:lpstr>
      <vt:lpstr>โรคสมาธิสั้น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ระบบดูแลช่วยเหลือ เด็กที่มีปัญหาการเรียน อันเนื่องมาจากสาเหตุทางสุขภาพ Health and Educational Regional Operation: HERO</dc:title>
  <dc:creator>admin</dc:creator>
  <cp:lastModifiedBy>Parnshino</cp:lastModifiedBy>
  <cp:revision>176</cp:revision>
  <dcterms:modified xsi:type="dcterms:W3CDTF">2020-01-29T08:20:56Z</dcterms:modified>
</cp:coreProperties>
</file>