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4"/>
  </p:notesMasterIdLst>
  <p:sldIdLst>
    <p:sldId id="535" r:id="rId2"/>
    <p:sldId id="282" r:id="rId3"/>
    <p:sldId id="440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363" r:id="rId16"/>
    <p:sldId id="36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66" r:id="rId31"/>
    <p:sldId id="367" r:id="rId32"/>
    <p:sldId id="532" r:id="rId33"/>
    <p:sldId id="368" r:id="rId34"/>
    <p:sldId id="369" r:id="rId35"/>
    <p:sldId id="370" r:id="rId36"/>
    <p:sldId id="371" r:id="rId37"/>
    <p:sldId id="372" r:id="rId38"/>
    <p:sldId id="373" r:id="rId39"/>
    <p:sldId id="378" r:id="rId40"/>
    <p:sldId id="379" r:id="rId41"/>
    <p:sldId id="420" r:id="rId42"/>
    <p:sldId id="381" r:id="rId43"/>
    <p:sldId id="382" r:id="rId44"/>
    <p:sldId id="383" r:id="rId45"/>
    <p:sldId id="505" r:id="rId46"/>
    <p:sldId id="510" r:id="rId47"/>
    <p:sldId id="531" r:id="rId48"/>
    <p:sldId id="511" r:id="rId49"/>
    <p:sldId id="512" r:id="rId50"/>
    <p:sldId id="488" r:id="rId51"/>
    <p:sldId id="513" r:id="rId52"/>
    <p:sldId id="518" r:id="rId53"/>
    <p:sldId id="517" r:id="rId54"/>
    <p:sldId id="514" r:id="rId55"/>
    <p:sldId id="490" r:id="rId56"/>
    <p:sldId id="515" r:id="rId57"/>
    <p:sldId id="492" r:id="rId58"/>
    <p:sldId id="493" r:id="rId59"/>
    <p:sldId id="516" r:id="rId60"/>
    <p:sldId id="495" r:id="rId61"/>
    <p:sldId id="523" r:id="rId62"/>
    <p:sldId id="524" r:id="rId63"/>
    <p:sldId id="519" r:id="rId64"/>
    <p:sldId id="520" r:id="rId65"/>
    <p:sldId id="521" r:id="rId66"/>
    <p:sldId id="497" r:id="rId67"/>
    <p:sldId id="522" r:id="rId68"/>
    <p:sldId id="499" r:id="rId69"/>
    <p:sldId id="529" r:id="rId70"/>
    <p:sldId id="525" r:id="rId71"/>
    <p:sldId id="533" r:id="rId72"/>
    <p:sldId id="526" r:id="rId73"/>
    <p:sldId id="527" r:id="rId74"/>
    <p:sldId id="506" r:id="rId75"/>
    <p:sldId id="528" r:id="rId76"/>
    <p:sldId id="507" r:id="rId77"/>
    <p:sldId id="508" r:id="rId78"/>
    <p:sldId id="384" r:id="rId79"/>
    <p:sldId id="385" r:id="rId80"/>
    <p:sldId id="386" r:id="rId81"/>
    <p:sldId id="466" r:id="rId82"/>
    <p:sldId id="387" r:id="rId83"/>
    <p:sldId id="388" r:id="rId84"/>
    <p:sldId id="389" r:id="rId85"/>
    <p:sldId id="390" r:id="rId86"/>
    <p:sldId id="391" r:id="rId87"/>
    <p:sldId id="392" r:id="rId88"/>
    <p:sldId id="393" r:id="rId89"/>
    <p:sldId id="394" r:id="rId90"/>
    <p:sldId id="395" r:id="rId91"/>
    <p:sldId id="396" r:id="rId92"/>
    <p:sldId id="397" r:id="rId93"/>
    <p:sldId id="398" r:id="rId94"/>
    <p:sldId id="399" r:id="rId95"/>
    <p:sldId id="400" r:id="rId96"/>
    <p:sldId id="401" r:id="rId97"/>
    <p:sldId id="402" r:id="rId98"/>
    <p:sldId id="403" r:id="rId99"/>
    <p:sldId id="424" r:id="rId100"/>
    <p:sldId id="425" r:id="rId101"/>
    <p:sldId id="453" r:id="rId102"/>
    <p:sldId id="419" r:id="rId103"/>
  </p:sldIdLst>
  <p:sldSz cx="9144000" cy="5143500" type="screen16x9"/>
  <p:notesSz cx="6858000" cy="9144000"/>
  <p:defaultTextStyle>
    <a:defPPr marL="0" marR="0" indent="0" algn="l" defTabSz="57398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43495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86991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30486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573981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717476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860971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004466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147961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65"/>
    <a:srgbClr val="FFCCFF"/>
    <a:srgbClr val="0000CC"/>
    <a:srgbClr val="FF0066"/>
    <a:srgbClr val="FF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7" d="100"/>
          <a:sy n="67" d="100"/>
        </p:scale>
        <p:origin x="972" y="60"/>
      </p:cViewPr>
      <p:guideLst>
        <p:guide orient="horz" pos="3072"/>
        <p:guide pos="4096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0473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143495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286991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430486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573981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717476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860971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1004466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147961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974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885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585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2" name="Shape 7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4624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355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2" name="Shape 7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563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51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51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865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2" name="Shape 7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5635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43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8" name="Shape 7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7416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5" name="Shape 7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5610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3" name="Shape 7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97471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13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6562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93899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4883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4" name="Shape 8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9692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3" name="Shape 8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00574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3" name="Shape 8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09442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2" name="Shape 8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18398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8677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9348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6" name="Shape 8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91087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4" name="Shape 8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068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7325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2" name="Shape 8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8502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0" name="Shape 8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64128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9" name="Shape 8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79229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7" name="Shape 9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5212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6" name="Shape 9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4320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4" name="Shape 9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5699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8" name="Shape 10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49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036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0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48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95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70" y="863949"/>
            <a:ext cx="7358062" cy="174128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70" y="2652117"/>
            <a:ext cx="7358062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5" algn="ctr">
              <a:spcBef>
                <a:spcPts val="0"/>
              </a:spcBef>
              <a:buSzTx/>
              <a:buNone/>
              <a:defRPr sz="2000"/>
            </a:lvl2pPr>
            <a:lvl3pPr marL="0" indent="286991" algn="ctr">
              <a:spcBef>
                <a:spcPts val="0"/>
              </a:spcBef>
              <a:buSzTx/>
              <a:buNone/>
              <a:defRPr sz="2000"/>
            </a:lvl3pPr>
            <a:lvl4pPr marL="0" indent="430486" algn="ctr">
              <a:spcBef>
                <a:spcPts val="0"/>
              </a:spcBef>
              <a:buSzTx/>
              <a:buNone/>
              <a:defRPr sz="2000"/>
            </a:lvl4pPr>
            <a:lvl5pPr marL="0" indent="573981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70" y="3355330"/>
            <a:ext cx="7358062" cy="2952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5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70" y="2214242"/>
            <a:ext cx="7358062" cy="4337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6424906" y="4641695"/>
            <a:ext cx="256590" cy="251139"/>
          </a:xfrm>
          <a:prstGeom prst="rect">
            <a:avLst/>
          </a:prstGeom>
        </p:spPr>
        <p:txBody>
          <a:bodyPr lIns="40535" tIns="40535" rIns="40535" bIns="40535" anchor="ctr"/>
          <a:lstStyle>
            <a:lvl1pPr defTabSz="816328">
              <a:defRPr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81632" tIns="40816" rIns="81632" bIns="40816"/>
          <a:lstStyle/>
          <a:p>
            <a:fld id="{98B701DC-6BE2-4DB8-A2E6-BCF73A3969B0}" type="datetimeFigureOut">
              <a:rPr lang="th-TH" smtClean="0"/>
              <a:t>28/07/63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lIns="81632" tIns="40816" rIns="81632" bIns="40816"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4448773" y="4878958"/>
            <a:ext cx="237523" cy="233676"/>
          </a:xfrm>
        </p:spPr>
        <p:txBody>
          <a:bodyPr/>
          <a:lstStyle/>
          <a:p>
            <a:fld id="{503EBAED-D3F2-48EE-A146-2A2E1D37D2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9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334864"/>
            <a:ext cx="6875859" cy="3120926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70" y="3542853"/>
            <a:ext cx="7358062" cy="75009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70" y="4319736"/>
            <a:ext cx="7358062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5" algn="ctr">
              <a:spcBef>
                <a:spcPts val="0"/>
              </a:spcBef>
              <a:buSzTx/>
              <a:buNone/>
              <a:defRPr sz="2000"/>
            </a:lvl2pPr>
            <a:lvl3pPr marL="0" indent="286991" algn="ctr">
              <a:spcBef>
                <a:spcPts val="0"/>
              </a:spcBef>
              <a:buSzTx/>
              <a:buNone/>
              <a:defRPr sz="2000"/>
            </a:lvl3pPr>
            <a:lvl4pPr marL="0" indent="430486" algn="ctr">
              <a:spcBef>
                <a:spcPts val="0"/>
              </a:spcBef>
              <a:buSzTx/>
              <a:buNone/>
              <a:defRPr sz="2000"/>
            </a:lvl4pPr>
            <a:lvl5pPr marL="0" indent="573981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48774" y="4875610"/>
            <a:ext cx="237523" cy="2336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70" y="1701107"/>
            <a:ext cx="7358062" cy="17412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6" y="334864"/>
            <a:ext cx="3750469" cy="4339828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7" y="334865"/>
            <a:ext cx="3750469" cy="2102941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7" y="2511476"/>
            <a:ext cx="3750469" cy="21632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5" algn="ctr">
              <a:spcBef>
                <a:spcPts val="0"/>
              </a:spcBef>
              <a:buSzTx/>
              <a:buNone/>
              <a:defRPr sz="2000"/>
            </a:lvl2pPr>
            <a:lvl3pPr marL="0" indent="286991" algn="ctr">
              <a:spcBef>
                <a:spcPts val="0"/>
              </a:spcBef>
              <a:buSzTx/>
              <a:buNone/>
              <a:defRPr sz="2000"/>
            </a:lvl3pPr>
            <a:lvl4pPr marL="0" indent="430486" algn="ctr">
              <a:spcBef>
                <a:spcPts val="0"/>
              </a:spcBef>
              <a:buSzTx/>
              <a:buNone/>
              <a:defRPr sz="2000"/>
            </a:lvl4pPr>
            <a:lvl5pPr marL="0" indent="573981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6" y="1372941"/>
            <a:ext cx="3750469" cy="3315146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7" y="1372941"/>
            <a:ext cx="3750469" cy="3315146"/>
          </a:xfrm>
          <a:prstGeom prst="rect">
            <a:avLst/>
          </a:prstGeom>
        </p:spPr>
        <p:txBody>
          <a:bodyPr/>
          <a:lstStyle>
            <a:lvl1pPr marL="215243" indent="-215243">
              <a:spcBef>
                <a:spcPts val="2009"/>
              </a:spcBef>
              <a:defRPr sz="1700"/>
            </a:lvl1pPr>
            <a:lvl2pPr marL="430486" indent="-215243">
              <a:spcBef>
                <a:spcPts val="2009"/>
              </a:spcBef>
              <a:defRPr sz="1700"/>
            </a:lvl2pPr>
            <a:lvl3pPr marL="645728" indent="-215243">
              <a:spcBef>
                <a:spcPts val="2009"/>
              </a:spcBef>
              <a:defRPr sz="1700"/>
            </a:lvl3pPr>
            <a:lvl4pPr marL="860971" indent="-215243">
              <a:spcBef>
                <a:spcPts val="2009"/>
              </a:spcBef>
              <a:defRPr sz="1700"/>
            </a:lvl4pPr>
            <a:lvl5pPr marL="1076214" indent="-215243">
              <a:spcBef>
                <a:spcPts val="2009"/>
              </a:spcBef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8" y="669728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6" y="2685604"/>
            <a:ext cx="3750469" cy="1989088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468808"/>
            <a:ext cx="3750470" cy="1989088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7" y="468810"/>
            <a:ext cx="3750469" cy="4205883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8" y="234404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8" y="1372941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8774" y="4878958"/>
            <a:ext cx="237523" cy="233676"/>
          </a:xfrm>
          <a:prstGeom prst="rect">
            <a:avLst/>
          </a:prstGeom>
          <a:ln w="12700">
            <a:miter lim="400000"/>
          </a:ln>
        </p:spPr>
        <p:txBody>
          <a:bodyPr wrap="none" lIns="31888" tIns="31888" rIns="31888" bIns="31888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ransition spd="med"/>
  <p:txStyles>
    <p:titleStyle>
      <a:lvl1pPr marL="0" marR="0" indent="0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3495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699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0486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398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17476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097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4466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4796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79018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58037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37055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116074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395092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674111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953129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32147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511166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3495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699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0486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398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17476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097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4466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4796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25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OnlyStopWatch_x64.ex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29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3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91" y="1"/>
            <a:ext cx="9231468" cy="515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1708900" y="2649563"/>
            <a:ext cx="6077811" cy="44912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2500">
              <a:solidFill>
                <a:srgbClr val="FFFFFF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3383" y="830024"/>
            <a:ext cx="8036775" cy="198800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2500">
              <a:solidFill>
                <a:srgbClr val="FFFFFF"/>
              </a:solidFill>
            </a:endParaRPr>
          </a:p>
        </p:txBody>
      </p:sp>
      <p:sp>
        <p:nvSpPr>
          <p:cNvPr id="137" name="Shape 137"/>
          <p:cNvSpPr>
            <a:spLocks noGrp="1"/>
          </p:cNvSpPr>
          <p:nvPr>
            <p:ph type="title" idx="4294967295"/>
          </p:nvPr>
        </p:nvSpPr>
        <p:spPr>
          <a:xfrm>
            <a:off x="1" y="424425"/>
            <a:ext cx="9144000" cy="1750311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defTabSz="201691">
              <a:defRPr sz="4620">
                <a:latin typeface="Gill Sans"/>
                <a:ea typeface="Gill Sans"/>
                <a:cs typeface="Gill Sans"/>
                <a:sym typeface="Gill Sans"/>
              </a:defRPr>
            </a:pPr>
            <a:r>
              <a:rPr sz="4500" b="1" dirty="0" err="1">
                <a:solidFill>
                  <a:srgbClr val="0000CC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itchFamily="18" charset="-34"/>
                <a:cs typeface="DilleniaUPC" pitchFamily="18" charset="-34"/>
              </a:rPr>
              <a:t>ระบบดูแลช่วยเหลือเด็กที่มีปัญหาการเรียน</a:t>
            </a:r>
            <a:endParaRPr sz="4500" b="1" dirty="0">
              <a:solidFill>
                <a:srgbClr val="0000CC"/>
              </a:solidFill>
              <a:effectLst>
                <a:glow rad="101600">
                  <a:schemeClr val="bg2">
                    <a:lumMod val="90000"/>
                    <a:alpha val="60000"/>
                  </a:schemeClr>
                </a:glow>
              </a:effectLst>
              <a:latin typeface="DilleniaUPC" pitchFamily="18" charset="-34"/>
              <a:cs typeface="DilleniaUPC" pitchFamily="18" charset="-34"/>
            </a:endParaRPr>
          </a:p>
          <a:p>
            <a:pPr defTabSz="201691">
              <a:defRPr sz="4620">
                <a:latin typeface="Gill Sans"/>
                <a:ea typeface="Gill Sans"/>
                <a:cs typeface="Gill Sans"/>
                <a:sym typeface="Gill Sans"/>
              </a:defRPr>
            </a:pPr>
            <a:r>
              <a:rPr sz="4500" b="1" dirty="0" err="1">
                <a:solidFill>
                  <a:srgbClr val="0000CC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itchFamily="18" charset="-34"/>
                <a:cs typeface="DilleniaUPC" pitchFamily="18" charset="-34"/>
              </a:rPr>
              <a:t>อันเนื่องมาจากสาเหตุทางสุขภาพ</a:t>
            </a:r>
            <a:endParaRPr sz="4500" b="1" dirty="0">
              <a:solidFill>
                <a:srgbClr val="0000CC"/>
              </a:solidFill>
              <a:effectLst>
                <a:glow rad="101600">
                  <a:schemeClr val="bg2">
                    <a:lumMod val="90000"/>
                    <a:alpha val="60000"/>
                  </a:schemeClr>
                </a:glow>
              </a:effectLst>
              <a:latin typeface="DilleniaUPC" pitchFamily="18" charset="-34"/>
              <a:cs typeface="DilleniaUPC" pitchFamily="18" charset="-34"/>
            </a:endParaRPr>
          </a:p>
          <a:p>
            <a:pPr defTabSz="201691">
              <a:defRPr sz="4620">
                <a:latin typeface="Gill Sans"/>
                <a:ea typeface="Gill Sans"/>
                <a:cs typeface="Gill Sans"/>
                <a:sym typeface="Gill Sans"/>
              </a:defRPr>
            </a:pPr>
            <a:r>
              <a:rPr sz="3800" b="1" dirty="0">
                <a:solidFill>
                  <a:srgbClr val="0000CC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itchFamily="18" charset="-34"/>
                <a:cs typeface="DilleniaUPC" pitchFamily="18" charset="-34"/>
              </a:rPr>
              <a:t>Health and Educational Regional Operation: HERO</a:t>
            </a:r>
          </a:p>
        </p:txBody>
      </p:sp>
      <p:sp>
        <p:nvSpPr>
          <p:cNvPr id="136" name="Shape 136"/>
          <p:cNvSpPr/>
          <p:nvPr/>
        </p:nvSpPr>
        <p:spPr>
          <a:xfrm>
            <a:off x="167136" y="3804105"/>
            <a:ext cx="8724631" cy="649174"/>
          </a:xfrm>
          <a:prstGeom prst="rect">
            <a:avLst/>
          </a:prstGeom>
          <a:noFill/>
          <a:ln w="12700">
            <a:miter lim="400000"/>
          </a:ln>
          <a:effectLst>
            <a:softEdge rad="31750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8" tIns="31888" rIns="31888" bIns="31888" anchor="ctr">
            <a:spAutoFit/>
          </a:bodyPr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 lang="th-TH" sz="3800" b="1" dirty="0">
              <a:effectLst>
                <a:glow rad="228600">
                  <a:srgbClr val="FFFFFF"/>
                </a:glow>
              </a:effectLst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00" y1="20703" x2="15500" y2="79688"/>
                        <a14:foregroundMark x1="38000" y1="29297" x2="34750" y2="85547"/>
                        <a14:foregroundMark x1="51250" y1="21875" x2="67000" y2="72266"/>
                        <a14:foregroundMark x1="76750" y1="34375" x2="80500" y2="41797"/>
                        <a14:foregroundMark x1="86500" y1="29688" x2="84750" y2="31250"/>
                        <a14:foregroundMark x1="52250" y1="14453" x2="40250" y2="21484"/>
                        <a14:foregroundMark x1="41500" y1="21484" x2="45500" y2="34766"/>
                        <a14:foregroundMark x1="45750" y1="33594" x2="51500" y2="30859"/>
                        <a14:foregroundMark x1="23750" y1="37891" x2="29000" y2="28516"/>
                        <a14:foregroundMark x1="35000" y1="85938" x2="38250" y2="83203"/>
                        <a14:foregroundMark x1="44250" y1="76172" x2="4775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02" y="2343912"/>
            <a:ext cx="6531350" cy="2734054"/>
          </a:xfrm>
          <a:prstGeom prst="rect">
            <a:avLst/>
          </a:prstGeom>
        </p:spPr>
      </p:pic>
      <p:pic>
        <p:nvPicPr>
          <p:cNvPr id="8" name="Shape 10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6501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body" idx="1"/>
          </p:nvPr>
        </p:nvSpPr>
        <p:spPr>
          <a:xfrm>
            <a:off x="624008" y="1203598"/>
            <a:ext cx="8280920" cy="3753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843433" lvl="2" indent="-430486" defTabSz="271365">
              <a:spcBef>
                <a:spcPts val="0"/>
              </a:spcBef>
              <a:buFont typeface="Wingdings" pitchFamily="2" charset="2"/>
              <a:buChar char="§"/>
              <a:defRPr sz="3108"/>
            </a:pP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ชมทันที</a:t>
            </a:r>
            <a:r>
              <a:rPr sz="3000" b="1" dirty="0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(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หรือขณะที่เด็กทำพฤติกรรมที่เราต้องการ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)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  </a:t>
            </a:r>
          </a:p>
          <a:p>
            <a:pPr marL="843433" lvl="2" indent="-430486" defTabSz="271365">
              <a:spcBef>
                <a:spcPts val="0"/>
              </a:spcBef>
              <a:buFont typeface="Wingdings" pitchFamily="2" charset="2"/>
              <a:buChar char="§"/>
              <a:defRPr sz="3108"/>
            </a:pP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ชมเฉพาะพฤติกรรมที่ดี</a:t>
            </a:r>
            <a:r>
              <a:rPr sz="3000" b="1" dirty="0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(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ไม่ชมเวลาเด็กมีพฤติกรรมไม่เหมาะสม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)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 </a:t>
            </a:r>
          </a:p>
          <a:p>
            <a:pPr marL="843433" lvl="2" indent="-430486" defTabSz="271365">
              <a:spcBef>
                <a:spcPts val="0"/>
              </a:spcBef>
              <a:buFont typeface="Wingdings" pitchFamily="2" charset="2"/>
              <a:buChar char="§"/>
              <a:defRPr sz="3108"/>
            </a:pP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ชมด้านดีทุกด้าน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(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ให้มากที่สุดเท่าที่จะทำได้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)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 </a:t>
            </a:r>
          </a:p>
          <a:p>
            <a:pPr marL="843433" lvl="2" indent="-430486" defTabSz="271365">
              <a:spcBef>
                <a:spcPts val="0"/>
              </a:spcBef>
              <a:buFont typeface="Wingdings" pitchFamily="2" charset="2"/>
              <a:buChar char="§"/>
              <a:defRPr sz="3108"/>
            </a:pP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ชมทั้งความพยายามและความสำเร็จ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(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อย่ารอชมเฉพาะเมื่อเด็กทำสำเร็จเพียงอย่างเดียว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)</a:t>
            </a:r>
            <a:endParaRPr lang="th-TH" sz="3000" dirty="0">
              <a:latin typeface="DilleniaUPC" pitchFamily="18" charset="-34"/>
              <a:cs typeface="DilleniaUPC" pitchFamily="18" charset="-34"/>
            </a:endParaRPr>
          </a:p>
          <a:p>
            <a:pPr marL="843433" lvl="2" indent="-430486" defTabSz="271365">
              <a:spcBef>
                <a:spcPts val="0"/>
              </a:spcBef>
              <a:buFont typeface="Wingdings" pitchFamily="2" charset="2"/>
              <a:buChar char="§"/>
              <a:defRPr sz="3108"/>
            </a:pP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ชมโดยบอกความรู้สึกของเราและพฤติกรรมของเด็ก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(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เช่น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คุณครูชอบมากเลยที่หนูช่วยคุณครูกวาดพื้น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)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1203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>
            <a:spLocks noGrp="1"/>
          </p:cNvSpPr>
          <p:nvPr>
            <p:ph type="title"/>
          </p:nvPr>
        </p:nvSpPr>
        <p:spPr>
          <a:xfrm>
            <a:off x="1129118" y="179454"/>
            <a:ext cx="7619346" cy="1097633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การชม</a:t>
            </a:r>
            <a:r>
              <a:rPr sz="4500" b="1" dirty="0">
                <a:latin typeface="DilleniaUPC" pitchFamily="18" charset="-34"/>
                <a:cs typeface="DilleniaUPC" pitchFamily="18" charset="-34"/>
              </a:rPr>
              <a:t> (Praise) </a:t>
            </a:r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– </a:t>
            </a:r>
            <a:br>
              <a:rPr lang="th-TH" sz="4500" b="1" dirty="0">
                <a:latin typeface="DilleniaUPC" pitchFamily="18" charset="-34"/>
                <a:cs typeface="DilleniaUPC" pitchFamily="18" charset="-34"/>
              </a:rPr>
            </a:b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หลักพื้นฐานของการชม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1" uiExpand="1" build="p" bldLvl="5" advAuto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67544" y="555526"/>
            <a:ext cx="8335544" cy="4746621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หลีกเลี่ยงการใช้</a:t>
            </a:r>
            <a:r>
              <a:rPr lang="th-TH"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คำพูดตำหนิรุนแรง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ที่จะทำให้เด็ก</a:t>
            </a:r>
            <a:r>
              <a:rPr lang="th-TH"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สูญเสียความรู้สึกมีคุณค่าในตัวเอง</a:t>
            </a:r>
            <a:endParaRPr lang="en-US" sz="3000" b="1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  <a:p>
            <a:pPr lvl="0">
              <a:spcBef>
                <a:spcPts val="600"/>
              </a:spcBef>
            </a:pP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เด็กไม่ต้องการคนมาพูดตอกย้ำว่าเขาผิดหรือเลวอย่างไร แต่</a:t>
            </a:r>
            <a:r>
              <a:rPr lang="th-TH"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ต้องการคนที่จะมาสอนว่าครั้งต่อไปเขาควรทำอย่างไรจึงจะถูก </a:t>
            </a:r>
            <a:endParaRPr lang="en-US" sz="3000" b="1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  <a:p>
            <a:pPr lvl="0">
              <a:spcBef>
                <a:spcPts val="600"/>
              </a:spcBef>
            </a:pP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ใช้คำพูดที่ส่งเสริมกำลังใจและเป็นเชิงบวกมากกว่า เช่น </a:t>
            </a: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ครูจะชอบมากเลยถ้า</a:t>
            </a:r>
            <a:r>
              <a:rPr lang="th-TH" sz="3000" b="1" dirty="0" err="1">
                <a:latin typeface="DilleniaUPC" pitchFamily="18" charset="-34"/>
                <a:cs typeface="DilleniaUPC" pitchFamily="18" charset="-34"/>
              </a:rPr>
              <a:t>บอย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มาโรงเรียนแต่ช้าและทำการบ้าน” </a:t>
            </a:r>
            <a:r>
              <a:rPr lang="th-TH"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ไม่ใช่</a:t>
            </a: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 “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ครูเบื่อแล้วนะที่ต้องคอยตามจำจี้จ้ำไชเธอ</a:t>
            </a: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”</a:t>
            </a:r>
          </a:p>
          <a:p>
            <a:pPr lvl="0">
              <a:spcBef>
                <a:spcPts val="600"/>
              </a:spcBef>
            </a:pP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เมื่อต้องตำหนิให้เน้นที่พฤติกรรม </a:t>
            </a:r>
            <a:r>
              <a:rPr lang="th-TH"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ไม่ใช่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ตัวเด็ก เช่น </a:t>
            </a: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ครูไม่ชอบที่แกล้งเพื่อนแบบนี้</a:t>
            </a: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” </a:t>
            </a:r>
            <a:r>
              <a:rPr lang="th-TH"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ไม่ใช่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ทำไมบอยถึงเป็นเด็กก้าวร้าวแบบนี้นะ</a:t>
            </a: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”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221228"/>
            <a:ext cx="6741304" cy="59058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b="1" dirty="0">
                <a:latin typeface="DilleniaUPC" pitchFamily="18" charset="-34"/>
                <a:cs typeface="DilleniaUPC" pitchFamily="18" charset="-34"/>
              </a:rPr>
              <a:t>ข้อคิดดีๆ </a:t>
            </a:r>
            <a:endParaRPr lang="th-TH" dirty="0"/>
          </a:p>
        </p:txBody>
      </p:sp>
      <p:pic>
        <p:nvPicPr>
          <p:cNvPr id="7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510951"/>
      </p:ext>
    </p:extLst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2812" y="279084"/>
            <a:ext cx="8039440" cy="696520"/>
          </a:xfrm>
          <a:effectLst/>
        </p:spPr>
        <p:txBody>
          <a:bodyPr>
            <a:noAutofit/>
          </a:bodyPr>
          <a:lstStyle/>
          <a:p>
            <a:r>
              <a:rPr lang="th-TH" sz="5500" b="1" dirty="0">
                <a:effectLst>
                  <a:glow rad="635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เป้าหมายของการปรับพฤติกรรม</a:t>
            </a:r>
            <a:endParaRPr lang="en-US" sz="5500" b="1" dirty="0">
              <a:effectLst>
                <a:glow rad="63500">
                  <a:schemeClr val="tx1">
                    <a:lumMod val="65000"/>
                    <a:lumOff val="35000"/>
                    <a:alpha val="40000"/>
                  </a:schemeClr>
                </a:glo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0809" y="1523841"/>
            <a:ext cx="8782156" cy="2487056"/>
            <a:chOff x="1419" y="1916"/>
            <a:chExt cx="2924" cy="596"/>
          </a:xfrm>
        </p:grpSpPr>
        <p:sp>
          <p:nvSpPr>
            <p:cNvPr id="102407" name="Text Box 7"/>
            <p:cNvSpPr txBox="1">
              <a:spLocks noChangeArrowheads="1"/>
            </p:cNvSpPr>
            <p:nvPr/>
          </p:nvSpPr>
          <p:spPr bwMode="gray">
            <a:xfrm>
              <a:off x="1751" y="2398"/>
              <a:ext cx="2592" cy="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th-TH" sz="2500" dirty="0">
                  <a:latin typeface="TH SarabunPSK" pitchFamily="34" charset="-34"/>
                  <a:cs typeface="TH SarabunPSK" pitchFamily="34" charset="-34"/>
                </a:rPr>
                <a:t>  </a:t>
              </a:r>
              <a:endParaRPr lang="en-US" sz="25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408" name="Text Box 8"/>
            <p:cNvSpPr txBox="1">
              <a:spLocks noChangeArrowheads="1"/>
            </p:cNvSpPr>
            <p:nvPr/>
          </p:nvSpPr>
          <p:spPr bwMode="gray">
            <a:xfrm>
              <a:off x="1419" y="1916"/>
              <a:ext cx="188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900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</a:p>
          </p:txBody>
        </p:sp>
      </p:grp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2000232" y="2035967"/>
            <a:ext cx="5206616" cy="1932457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57398" tIns="28699" rIns="57398" bIns="28699" anchor="ctr"/>
          <a:lstStyle/>
          <a:p>
            <a:endParaRPr lang="th-TH" sz="3200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323529" y="2862462"/>
            <a:ext cx="2992354" cy="2247569"/>
            <a:chOff x="576" y="2476"/>
            <a:chExt cx="995" cy="1304"/>
          </a:xfrm>
        </p:grpSpPr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576" y="2476"/>
              <a:ext cx="937" cy="954"/>
              <a:chOff x="2016" y="1920"/>
              <a:chExt cx="1680" cy="1680"/>
            </a:xfrm>
          </p:grpSpPr>
          <p:sp>
            <p:nvSpPr>
              <p:cNvPr id="16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500" b="1" dirty="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gray">
              <a:xfrm>
                <a:off x="2255" y="1954"/>
                <a:ext cx="1296" cy="158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th-TH" sz="3400" b="1" dirty="0">
                    <a:solidFill>
                      <a:srgbClr val="FF0000"/>
                    </a:solidFill>
                    <a:latin typeface="DilleniaUPC" panose="02020603050405020304" pitchFamily="18" charset="-34"/>
                    <a:cs typeface="DilleniaUPC" panose="02020603050405020304" pitchFamily="18" charset="-34"/>
                  </a:rPr>
                  <a:t>ลด</a:t>
                </a:r>
                <a:r>
                  <a:rPr lang="th-TH" sz="3400" b="1" dirty="0">
                    <a:latin typeface="DilleniaUPC" panose="02020603050405020304" pitchFamily="18" charset="-34"/>
                    <a:cs typeface="DilleniaUPC" panose="02020603050405020304" pitchFamily="18" charset="-34"/>
                  </a:rPr>
                  <a:t>พฤติกรรม        ที่เป็นปัญหา </a:t>
                </a:r>
              </a:p>
            </p:txBody>
          </p:sp>
        </p:grp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2500" b="1"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3203849" y="2891147"/>
            <a:ext cx="2939988" cy="2252354"/>
            <a:chOff x="1776" y="2476"/>
            <a:chExt cx="1019" cy="1304"/>
          </a:xfrm>
        </p:grpSpPr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21" name="Oval 1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th-TH" sz="2500" b="1" dirty="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gray">
              <a:xfrm>
                <a:off x="2229" y="1948"/>
                <a:ext cx="1296" cy="1575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th-TH" sz="1500" b="1" dirty="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  <a:p>
                <a:pPr algn="ctr"/>
                <a:r>
                  <a:rPr lang="th-TH" sz="3200" b="1" dirty="0">
                    <a:solidFill>
                      <a:srgbClr val="FF0000"/>
                    </a:solidFill>
                    <a:latin typeface="DilleniaUPC" panose="02020603050405020304" pitchFamily="18" charset="-34"/>
                    <a:cs typeface="DilleniaUPC" panose="02020603050405020304" pitchFamily="18" charset="-34"/>
                  </a:rPr>
                  <a:t>ส่งเสริม</a:t>
                </a:r>
                <a:r>
                  <a:rPr lang="th-TH" sz="3200" b="1" dirty="0">
                    <a:latin typeface="DilleniaUPC" panose="02020603050405020304" pitchFamily="18" charset="-34"/>
                    <a:cs typeface="DilleniaUPC" panose="02020603050405020304" pitchFamily="18" charset="-34"/>
                  </a:rPr>
                  <a:t>พฤติกรรม       ที่เหมาะสม</a:t>
                </a:r>
                <a:endParaRPr lang="th-TH" sz="2200" b="1" dirty="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p:grpSp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2500" b="1"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6137194" y="2895786"/>
            <a:ext cx="2827294" cy="2268252"/>
            <a:chOff x="3072" y="2448"/>
            <a:chExt cx="1028" cy="1332"/>
          </a:xfrm>
        </p:grpSpPr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3072" y="2448"/>
              <a:ext cx="1001" cy="1035"/>
              <a:chOff x="2016" y="1920"/>
              <a:chExt cx="1751" cy="1815"/>
            </a:xfrm>
          </p:grpSpPr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751" cy="1815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>
                      <a:shade val="30000"/>
                      <a:satMod val="115000"/>
                    </a:srgbClr>
                  </a:gs>
                  <a:gs pos="50000">
                    <a:srgbClr val="33CC33">
                      <a:shade val="67500"/>
                      <a:satMod val="115000"/>
                    </a:srgbClr>
                  </a:gs>
                  <a:gs pos="100000">
                    <a:srgbClr val="33CC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3200" b="1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gray">
              <a:xfrm>
                <a:off x="2207" y="1948"/>
                <a:ext cx="1415" cy="1649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th-TH" b="1" dirty="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  <a:p>
                <a:pPr algn="ctr"/>
                <a:r>
                  <a:rPr lang="th-TH" sz="3200" b="1" dirty="0">
                    <a:solidFill>
                      <a:srgbClr val="FF0000"/>
                    </a:solidFill>
                    <a:latin typeface="DilleniaUPC" panose="02020603050405020304" pitchFamily="18" charset="-34"/>
                    <a:cs typeface="DilleniaUPC" panose="02020603050405020304" pitchFamily="18" charset="-34"/>
                  </a:rPr>
                  <a:t>สร้าง </a:t>
                </a:r>
                <a:r>
                  <a:rPr lang="th-TH" sz="3200" b="1" dirty="0">
                    <a:latin typeface="DilleniaUPC" panose="02020603050405020304" pitchFamily="18" charset="-34"/>
                    <a:cs typeface="DilleniaUPC" panose="02020603050405020304" pitchFamily="18" charset="-34"/>
                  </a:rPr>
                  <a:t>     พฤติกรรมใหม่</a:t>
                </a:r>
              </a:p>
            </p:txBody>
          </p:sp>
        </p:grpSp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3200" b="1"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7026" y="1005576"/>
            <a:ext cx="288032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3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>
          <a:xfrm>
            <a:off x="116505" y="597156"/>
            <a:ext cx="8556575" cy="3227702"/>
          </a:xfrm>
          <a:prstGeom prst="rect">
            <a:avLst/>
          </a:prstGeom>
        </p:spPr>
      </p:pic>
      <p:pic>
        <p:nvPicPr>
          <p:cNvPr id="1071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659" y="3576235"/>
            <a:ext cx="1736057" cy="1302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163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/>
          </p:cNvSpPr>
          <p:nvPr>
            <p:ph type="body" idx="1"/>
          </p:nvPr>
        </p:nvSpPr>
        <p:spPr>
          <a:xfrm>
            <a:off x="683568" y="1508508"/>
            <a:ext cx="7920880" cy="33151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611050" lvl="2" indent="-203684" defTabSz="267698">
              <a:spcBef>
                <a:spcPts val="1883"/>
              </a:spcBef>
              <a:defRPr sz="3066"/>
            </a:pP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ชมโดยไม่ประชด</a:t>
            </a:r>
            <a:r>
              <a:rPr sz="3000" b="1" dirty="0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</a:t>
            </a: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ตำหนิ</a:t>
            </a:r>
            <a:r>
              <a:rPr sz="3000" b="1" dirty="0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</a:t>
            </a: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วิจารณ์ร่วมไปด้วย</a:t>
            </a:r>
            <a:endParaRPr sz="3000" b="1" dirty="0">
              <a:latin typeface="DilleniaUPC" pitchFamily="18" charset="-34"/>
              <a:ea typeface="Helvetica"/>
              <a:cs typeface="DilleniaUPC" pitchFamily="18" charset="-34"/>
              <a:sym typeface="Helvetica"/>
            </a:endParaRPr>
          </a:p>
          <a:p>
            <a:pPr marL="611050" lvl="2" indent="-203684" defTabSz="267698">
              <a:spcBef>
                <a:spcPts val="0"/>
              </a:spcBef>
              <a:defRPr sz="3066"/>
            </a:pP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ชมพร้อมกับสบตา</a:t>
            </a:r>
            <a:r>
              <a:rPr sz="3000" b="1" dirty="0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</a:t>
            </a: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โอบกอด</a:t>
            </a:r>
            <a:r>
              <a:rPr sz="3000" b="1" dirty="0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</a:t>
            </a: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หรือสัมผัสตัวเด็กไปด้วย</a:t>
            </a:r>
            <a:r>
              <a:rPr sz="3000" b="1" dirty="0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</a:t>
            </a:r>
          </a:p>
          <a:p>
            <a:pPr marL="611050" lvl="2" indent="-203684" defTabSz="267698">
              <a:spcBef>
                <a:spcPts val="1883"/>
              </a:spcBef>
              <a:defRPr sz="3066"/>
            </a:pP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ชมด้วยสีหน้าหรือลักษณะท่าทาง</a:t>
            </a:r>
            <a:r>
              <a:rPr sz="3000" b="1" dirty="0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(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เช่น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ส่งสายตา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ขยิบตา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รอยยิ้ม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ผงกศีรษะ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 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ชูนิ้วโป้ง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จับมือกัน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ตบเบาๆที่หลัง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)</a:t>
            </a:r>
          </a:p>
          <a:p>
            <a:pPr marL="611050" lvl="2" indent="-203684" defTabSz="267698">
              <a:spcBef>
                <a:spcPts val="1883"/>
              </a:spcBef>
              <a:defRPr sz="3066"/>
            </a:pP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ชมด้วยการเขียน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(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ใช้สลับกันหรือร่วมกันได้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)</a:t>
            </a:r>
          </a:p>
          <a:p>
            <a:pPr marL="611050" lvl="2" indent="-203684" defTabSz="267698">
              <a:spcBef>
                <a:spcPts val="1883"/>
              </a:spcBef>
              <a:defRPr sz="3066"/>
            </a:pP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ชมอย่างจริงใจ</a:t>
            </a:r>
            <a:r>
              <a:rPr sz="3000" b="1" dirty="0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</a:t>
            </a: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เห็นคุณค่าในความพยายามของเด็กที่ทำพฤติกรรมที่ต้องการ</a:t>
            </a:r>
            <a:endParaRPr sz="3000" b="1" dirty="0">
              <a:latin typeface="DilleniaUPC" pitchFamily="18" charset="-34"/>
              <a:ea typeface="Helvetica"/>
              <a:cs typeface="DilleniaUPC" pitchFamily="18" charset="-34"/>
              <a:sym typeface="Helvetica"/>
            </a:endParaRPr>
          </a:p>
        </p:txBody>
      </p:sp>
      <p:sp>
        <p:nvSpPr>
          <p:cNvPr id="7" name="Shape 373"/>
          <p:cNvSpPr>
            <a:spLocks noGrp="1"/>
          </p:cNvSpPr>
          <p:nvPr>
            <p:ph type="title"/>
          </p:nvPr>
        </p:nvSpPr>
        <p:spPr>
          <a:xfrm>
            <a:off x="1331640" y="179454"/>
            <a:ext cx="6278198" cy="1097633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การชม</a:t>
            </a:r>
            <a:r>
              <a:rPr sz="4500" b="1" dirty="0">
                <a:latin typeface="DilleniaUPC" pitchFamily="18" charset="-34"/>
                <a:cs typeface="DilleniaUPC" pitchFamily="18" charset="-34"/>
              </a:rPr>
              <a:t> (Praise) </a:t>
            </a:r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– </a:t>
            </a:r>
            <a:br>
              <a:rPr lang="th-TH" sz="4500" b="1" dirty="0">
                <a:latin typeface="DilleniaUPC" pitchFamily="18" charset="-34"/>
                <a:cs typeface="DilleniaUPC" pitchFamily="18" charset="-34"/>
              </a:rPr>
            </a:b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หลักพื้นฐานของการชม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1" uiExpand="1" build="p" bldLvl="5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673442" y="1508508"/>
            <a:ext cx="5884893" cy="33151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4978" lvl="2" indent="-248326" defTabSz="326371">
              <a:spcBef>
                <a:spcPts val="0"/>
              </a:spcBef>
              <a:defRPr sz="3738"/>
            </a:pPr>
            <a:r>
              <a:rPr sz="3400" b="1" u="sng" dirty="0" err="1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บอกความรู้สึกของเรา</a:t>
            </a:r>
            <a:endParaRPr lang="th-TH" sz="3400" b="1" u="sng" dirty="0">
              <a:solidFill>
                <a:srgbClr val="0433FF"/>
              </a:solidFill>
              <a:latin typeface="DilleniaUPC" pitchFamily="18" charset="-34"/>
              <a:ea typeface="Helvetica"/>
              <a:cs typeface="DilleniaUPC" pitchFamily="18" charset="-34"/>
              <a:sym typeface="Helvetica"/>
            </a:endParaRPr>
          </a:p>
          <a:p>
            <a:pPr marL="744978" lvl="2" indent="-248326" defTabSz="326371">
              <a:spcBef>
                <a:spcPts val="0"/>
              </a:spcBef>
              <a:defRPr sz="3738"/>
            </a:pPr>
            <a:r>
              <a:rPr sz="3400" dirty="0" err="1">
                <a:latin typeface="DilleniaUPC" pitchFamily="18" charset="-34"/>
                <a:cs typeface="DilleniaUPC" pitchFamily="18" charset="-34"/>
              </a:rPr>
              <a:t>เช่น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คุณครูภูมิใจในตัวหนูมาก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ฯลฯ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</a:t>
            </a:r>
          </a:p>
          <a:p>
            <a:pPr marL="744978" lvl="2" indent="-248326" defTabSz="326371">
              <a:spcBef>
                <a:spcPts val="0"/>
              </a:spcBef>
              <a:defRPr sz="3738"/>
            </a:pPr>
            <a:r>
              <a:rPr sz="3400" b="1" u="sng" dirty="0" err="1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บอกพฤติกรรมที่เด็กทำ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400" dirty="0">
                <a:latin typeface="DilleniaUPC" pitchFamily="18" charset="-34"/>
                <a:cs typeface="DilleniaUPC" pitchFamily="18" charset="-34"/>
              </a:rPr>
              <a:t>                     </a:t>
            </a:r>
          </a:p>
          <a:p>
            <a:pPr marL="744978" lvl="2" indent="-248326" defTabSz="326371">
              <a:spcBef>
                <a:spcPts val="0"/>
              </a:spcBef>
              <a:defRPr sz="3738"/>
            </a:pPr>
            <a:r>
              <a:rPr sz="3400" dirty="0" err="1">
                <a:latin typeface="DilleniaUPC" pitchFamily="18" charset="-34"/>
                <a:cs typeface="DilleniaUPC" pitchFamily="18" charset="-34"/>
              </a:rPr>
              <a:t>เช่น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ที่หนูยอมรับว่าทำผิด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ฯลฯ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  <a:p>
            <a:pPr marL="744978" lvl="2" indent="-248326" defTabSz="326371">
              <a:spcBef>
                <a:spcPts val="0"/>
              </a:spcBef>
              <a:defRPr sz="3738"/>
            </a:pPr>
            <a:r>
              <a:rPr sz="3400" b="1" u="sng" dirty="0" err="1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บอกคุณลักษณะของเด็กเมื่อทำพฤติกรรมนั้น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เช่น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มีน</a:t>
            </a:r>
            <a:r>
              <a:rPr lang="th-TH" sz="3400" dirty="0" err="1">
                <a:latin typeface="DilleniaUPC" pitchFamily="18" charset="-34"/>
                <a:cs typeface="DilleniaUPC" pitchFamily="18" charset="-34"/>
              </a:rPr>
              <a:t>้ำ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ใจ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กล้าหาญ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ฯลฯ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grpSp>
        <p:nvGrpSpPr>
          <p:cNvPr id="388" name="Group 388"/>
          <p:cNvGrpSpPr/>
          <p:nvPr/>
        </p:nvGrpSpPr>
        <p:grpSpPr>
          <a:xfrm>
            <a:off x="6478448" y="1660401"/>
            <a:ext cx="2347921" cy="2185631"/>
            <a:chOff x="0" y="0"/>
            <a:chExt cx="3339264" cy="4314316"/>
          </a:xfrm>
        </p:grpSpPr>
        <p:pic>
          <p:nvPicPr>
            <p:cNvPr id="386" name="InsertedImage.jpeg" descr="InsertedImage.jpg"/>
            <p:cNvPicPr>
              <a:picLocks noChangeAspect="1"/>
            </p:cNvPicPr>
            <p:nvPr/>
          </p:nvPicPr>
          <p:blipFill>
            <a:blip r:embed="rId2"/>
            <a:srcRect t="1402" b="1402"/>
            <a:stretch>
              <a:fillRect/>
            </a:stretch>
          </p:blipFill>
          <p:spPr>
            <a:xfrm>
              <a:off x="160713" y="125052"/>
              <a:ext cx="3017838" cy="4019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" name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339265" cy="4314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Shape 373"/>
          <p:cNvSpPr txBox="1">
            <a:spLocks/>
          </p:cNvSpPr>
          <p:nvPr/>
        </p:nvSpPr>
        <p:spPr>
          <a:xfrm>
            <a:off x="1483533" y="293373"/>
            <a:ext cx="6278198" cy="1097633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220026">
              <a:defRPr sz="4800"/>
            </a:pPr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การชม (</a:t>
            </a:r>
            <a:r>
              <a:rPr lang="en-US" sz="4500" b="1" dirty="0">
                <a:latin typeface="DilleniaUPC" pitchFamily="18" charset="-34"/>
                <a:cs typeface="DilleniaUPC" pitchFamily="18" charset="-34"/>
              </a:rPr>
              <a:t>Praise) – </a:t>
            </a:r>
            <a:br>
              <a:rPr lang="en-US" sz="4500" b="1" dirty="0">
                <a:latin typeface="DilleniaUPC" pitchFamily="18" charset="-34"/>
                <a:cs typeface="DilleniaUPC" pitchFamily="18" charset="-34"/>
              </a:rPr>
            </a:br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องค์ประกอบของคำชม 3 ประการ</a:t>
            </a:r>
          </a:p>
        </p:txBody>
      </p:sp>
      <p:pic>
        <p:nvPicPr>
          <p:cNvPr id="7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98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1" uiExpand="1" build="p" bldLvl="5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/>
          </p:cNvSpPr>
          <p:nvPr>
            <p:ph type="body" idx="1"/>
          </p:nvPr>
        </p:nvSpPr>
        <p:spPr>
          <a:xfrm>
            <a:off x="673442" y="1584454"/>
            <a:ext cx="7644562" cy="33151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96653" lvl="2" indent="0" defTabSz="326371">
              <a:spcBef>
                <a:spcPts val="2322"/>
              </a:spcBef>
              <a:buNone/>
              <a:defRPr sz="3738"/>
            </a:pPr>
            <a:r>
              <a:rPr sz="34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ชื่นใจจังเลย</a:t>
            </a:r>
            <a:r>
              <a:rPr sz="34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ที่หนูรินน้ำมาให้คุณครูดื่ม</a:t>
            </a:r>
            <a:r>
              <a:rPr sz="34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หนูเป็นเด็ก</a:t>
            </a:r>
            <a:r>
              <a:rPr lang="th-TH" sz="3400" b="1" dirty="0">
                <a:latin typeface="DilleniaUPC" pitchFamily="18" charset="-34"/>
                <a:cs typeface="DilleniaUPC" pitchFamily="18" charset="-34"/>
              </a:rPr>
              <a:t> 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มีน</a:t>
            </a:r>
            <a:r>
              <a:rPr lang="th-TH" sz="3400" b="1" dirty="0" err="1">
                <a:latin typeface="DilleniaUPC" pitchFamily="18" charset="-34"/>
                <a:cs typeface="DilleniaUPC" pitchFamily="18" charset="-34"/>
              </a:rPr>
              <a:t>้ำ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ใจจัง</a:t>
            </a:r>
            <a:r>
              <a:rPr sz="3400" b="1" dirty="0">
                <a:latin typeface="DilleniaUPC" pitchFamily="18" charset="-34"/>
                <a:cs typeface="DilleniaUPC" pitchFamily="18" charset="-34"/>
              </a:rPr>
              <a:t>”</a:t>
            </a:r>
          </a:p>
          <a:p>
            <a:pPr marL="496653" lvl="2" indent="0" defTabSz="326371">
              <a:spcBef>
                <a:spcPts val="2322"/>
              </a:spcBef>
              <a:buNone/>
              <a:defRPr sz="3738"/>
            </a:pPr>
            <a:r>
              <a:rPr sz="34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ต้นเป็นหัวหน้าห้องที่น่ารักมาก</a:t>
            </a:r>
            <a:r>
              <a:rPr sz="34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ช่วยดูแลเพื่อนๆ</a:t>
            </a:r>
            <a:r>
              <a:rPr lang="th-TH" sz="34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ตอนคุณครูไม่อยู่</a:t>
            </a:r>
            <a:r>
              <a:rPr sz="34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คุณครูภูมิใจในตัวต้นมาก</a:t>
            </a:r>
            <a:r>
              <a:rPr sz="3400" b="1" dirty="0">
                <a:latin typeface="DilleniaUPC" pitchFamily="18" charset="-34"/>
                <a:cs typeface="DilleniaUPC" pitchFamily="18" charset="-34"/>
              </a:rPr>
              <a:t>”</a:t>
            </a:r>
          </a:p>
          <a:p>
            <a:pPr marL="496653" lvl="2" indent="0" defTabSz="326371">
              <a:spcBef>
                <a:spcPts val="2322"/>
              </a:spcBef>
              <a:buNone/>
              <a:defRPr sz="3738"/>
            </a:pPr>
            <a:r>
              <a:rPr sz="34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ผลงานชิ้นนี้ยอดเยี่ยมมาก</a:t>
            </a:r>
            <a:r>
              <a:rPr sz="34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คุณครูเห็นเลยว่าไก่ตั้งใจ</a:t>
            </a:r>
            <a:r>
              <a:rPr lang="th-TH" sz="3400" b="1" dirty="0">
                <a:latin typeface="DilleniaUPC" pitchFamily="18" charset="-34"/>
                <a:cs typeface="DilleniaUPC" pitchFamily="18" charset="-34"/>
              </a:rPr>
              <a:t>  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และใช้ความพยายามมาก</a:t>
            </a:r>
            <a:r>
              <a:rPr sz="34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ทำให้งานออกมาดีแบบนี้</a:t>
            </a:r>
            <a:r>
              <a:rPr sz="3400" b="1" dirty="0">
                <a:latin typeface="DilleniaUPC" pitchFamily="18" charset="-34"/>
                <a:cs typeface="DilleniaUPC" pitchFamily="18" charset="-34"/>
              </a:rPr>
              <a:t>”</a:t>
            </a:r>
          </a:p>
        </p:txBody>
      </p:sp>
      <p:sp>
        <p:nvSpPr>
          <p:cNvPr id="6" name="Shape 373"/>
          <p:cNvSpPr txBox="1">
            <a:spLocks/>
          </p:cNvSpPr>
          <p:nvPr/>
        </p:nvSpPr>
        <p:spPr>
          <a:xfrm>
            <a:off x="1483533" y="227651"/>
            <a:ext cx="6278198" cy="1097633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220026">
              <a:defRPr sz="4800"/>
            </a:pPr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การชม (</a:t>
            </a:r>
            <a:r>
              <a:rPr lang="en-US" sz="4500" b="1" dirty="0">
                <a:latin typeface="DilleniaUPC" pitchFamily="18" charset="-34"/>
                <a:cs typeface="DilleniaUPC" pitchFamily="18" charset="-34"/>
              </a:rPr>
              <a:t>Praise) – </a:t>
            </a:r>
            <a:br>
              <a:rPr lang="en-US" sz="4500" b="1" dirty="0">
                <a:latin typeface="DilleniaUPC" pitchFamily="18" charset="-34"/>
                <a:cs typeface="DilleniaUPC" pitchFamily="18" charset="-34"/>
              </a:rPr>
            </a:br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ตัวอย่างคำชมที่ครบองค์ประกอบ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" grpId="1" uiExpand="1" build="p" bldLvl="5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body" idx="1"/>
          </p:nvPr>
        </p:nvSpPr>
        <p:spPr>
          <a:xfrm>
            <a:off x="673443" y="1546481"/>
            <a:ext cx="7627461" cy="33151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58037" lvl="2" indent="0">
              <a:buNone/>
              <a:defRPr sz="4200"/>
            </a:pPr>
            <a:r>
              <a:rPr sz="38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sz="3800" b="1" dirty="0" err="1">
                <a:latin typeface="DilleniaUPC" pitchFamily="18" charset="-34"/>
                <a:cs typeface="DilleniaUPC" pitchFamily="18" charset="-34"/>
              </a:rPr>
              <a:t>เดี๋ยวนี้คุณครูสังเกตว่าหนูขยัน</a:t>
            </a:r>
            <a:r>
              <a:rPr sz="3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800" b="1" dirty="0" err="1">
                <a:latin typeface="DilleniaUPC" pitchFamily="18" charset="-34"/>
                <a:cs typeface="DilleniaUPC" pitchFamily="18" charset="-34"/>
              </a:rPr>
              <a:t>ตั้งใจเรียนมากขึ้น</a:t>
            </a:r>
            <a:r>
              <a:rPr sz="3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800" b="1" dirty="0" err="1">
                <a:solidFill>
                  <a:srgbClr val="C00000"/>
                </a:solidFill>
                <a:latin typeface="DilleniaUPC" pitchFamily="18" charset="-34"/>
                <a:cs typeface="DilleniaUPC" pitchFamily="18" charset="-34"/>
              </a:rPr>
              <a:t>ไม่ขี้เกียจเหมือนแต่ก่อน</a:t>
            </a:r>
            <a:r>
              <a:rPr sz="3800" b="1" dirty="0">
                <a:latin typeface="DilleniaUPC" pitchFamily="18" charset="-34"/>
                <a:cs typeface="DilleniaUPC" pitchFamily="18" charset="-34"/>
              </a:rPr>
              <a:t>”</a:t>
            </a:r>
          </a:p>
          <a:p>
            <a:pPr marL="558037" lvl="2" indent="0">
              <a:buNone/>
              <a:defRPr sz="4200"/>
            </a:pPr>
            <a:r>
              <a:rPr sz="3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“</a:t>
            </a:r>
            <a:r>
              <a:rPr sz="3800" b="1" dirty="0" err="1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ดีมากที่เกดพูดความจริงกับคุณครู</a:t>
            </a:r>
            <a:r>
              <a:rPr lang="th-TH" sz="3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 </a:t>
            </a:r>
            <a:r>
              <a:rPr sz="3800" b="1" dirty="0" err="1">
                <a:solidFill>
                  <a:srgbClr val="C00000"/>
                </a:solidFill>
                <a:latin typeface="DilleniaUPC" pitchFamily="18" charset="-34"/>
                <a:cs typeface="DilleniaUPC" pitchFamily="18" charset="-34"/>
              </a:rPr>
              <a:t>ไม่โกหกเหมือนก้อง</a:t>
            </a:r>
            <a:r>
              <a:rPr sz="3800" b="1" dirty="0">
                <a:solidFill>
                  <a:srgbClr val="C0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800" b="1" dirty="0" err="1">
                <a:solidFill>
                  <a:srgbClr val="C00000"/>
                </a:solidFill>
                <a:latin typeface="DilleniaUPC" pitchFamily="18" charset="-34"/>
                <a:cs typeface="DilleniaUPC" pitchFamily="18" charset="-34"/>
              </a:rPr>
              <a:t>แบบนั้นใช้ไม่ได้</a:t>
            </a:r>
            <a:r>
              <a:rPr sz="3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”</a:t>
            </a:r>
          </a:p>
        </p:txBody>
      </p:sp>
      <p:sp>
        <p:nvSpPr>
          <p:cNvPr id="6" name="Shape 373"/>
          <p:cNvSpPr txBox="1">
            <a:spLocks/>
          </p:cNvSpPr>
          <p:nvPr/>
        </p:nvSpPr>
        <p:spPr>
          <a:xfrm>
            <a:off x="1641406" y="245952"/>
            <a:ext cx="6278198" cy="1097633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220026">
              <a:defRPr sz="4800"/>
            </a:pPr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การชม (</a:t>
            </a:r>
            <a:r>
              <a:rPr lang="en-US" sz="4500" b="1" dirty="0">
                <a:latin typeface="DilleniaUPC" pitchFamily="18" charset="-34"/>
                <a:cs typeface="DilleniaUPC" pitchFamily="18" charset="-34"/>
              </a:rPr>
              <a:t>Praise) – </a:t>
            </a:r>
            <a:br>
              <a:rPr lang="en-US" sz="4500" b="1" dirty="0">
                <a:latin typeface="DilleniaUPC" pitchFamily="18" charset="-34"/>
                <a:cs typeface="DilleniaUPC" pitchFamily="18" charset="-34"/>
              </a:rPr>
            </a:br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ตัวอย่างคำพูดที่ไม่ควรใช้ในการชม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562"/>
            <a:ext cx="1248017" cy="1104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1" uiExpand="1" build="p" bldLvl="5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1325281" y="1774319"/>
            <a:ext cx="7010011" cy="2312807"/>
          </a:xfrm>
          <a:prstGeom prst="rect">
            <a:avLst/>
          </a:prstGeom>
          <a:noFill/>
          <a:ln w="25400" cap="flat" cmpd="sng">
            <a:solidFill>
              <a:srgbClr val="043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1888" tIns="31888" rIns="31888" bIns="31888" anchor="ctr" anchorCtr="0">
            <a:noAutofit/>
          </a:bodyPr>
          <a:lstStyle/>
          <a:p>
            <a:pPr lvl="2">
              <a:spcBef>
                <a:spcPts val="0"/>
              </a:spcBef>
              <a:buClr>
                <a:srgbClr val="000000"/>
              </a:buClr>
              <a:buFont typeface="Helvetica Neue"/>
              <a:buChar char="•"/>
            </a:pPr>
            <a:r>
              <a:rPr lang="en-US" sz="4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การฟังอย่างใส่ใจ</a:t>
            </a:r>
            <a:r>
              <a:rPr lang="en-US" sz="4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(active listening)</a:t>
            </a:r>
          </a:p>
          <a:p>
            <a:pPr lvl="2">
              <a:buClr>
                <a:srgbClr val="000000"/>
              </a:buClr>
              <a:buFont typeface="Helvetica Neue"/>
              <a:buChar char="•"/>
            </a:pPr>
            <a:r>
              <a:rPr lang="en-US" sz="4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การใช้ภาษาฉัน</a:t>
            </a:r>
            <a:r>
              <a:rPr lang="en-US" sz="4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(I-message)</a:t>
            </a:r>
          </a:p>
        </p:txBody>
      </p:sp>
      <p:sp>
        <p:nvSpPr>
          <p:cNvPr id="7" name="Shape 373"/>
          <p:cNvSpPr txBox="1">
            <a:spLocks/>
          </p:cNvSpPr>
          <p:nvPr/>
        </p:nvSpPr>
        <p:spPr>
          <a:xfrm>
            <a:off x="1331641" y="293373"/>
            <a:ext cx="7010011" cy="1097633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150351">
              <a:defRPr sz="3280"/>
            </a:pPr>
            <a:r>
              <a:rPr lang="th-TH" sz="4100" b="1" dirty="0">
                <a:latin typeface="DilleniaUPC" pitchFamily="18" charset="-34"/>
                <a:cs typeface="DilleniaUPC" pitchFamily="18" charset="-34"/>
              </a:rPr>
              <a:t>การสื่อสารจากใจ </a:t>
            </a:r>
          </a:p>
          <a:p>
            <a:pPr defTabSz="150351">
              <a:defRPr sz="3280"/>
            </a:pPr>
            <a:r>
              <a:rPr lang="th-TH" sz="4100" b="1" dirty="0">
                <a:latin typeface="DilleniaUPC" pitchFamily="18" charset="-34"/>
                <a:cs typeface="DilleniaUPC" pitchFamily="18" charset="-34"/>
              </a:rPr>
              <a:t>(</a:t>
            </a:r>
            <a:r>
              <a:rPr lang="en-US" sz="4100" b="1" dirty="0">
                <a:latin typeface="DilleniaUPC" pitchFamily="18" charset="-34"/>
                <a:cs typeface="DilleniaUPC" pitchFamily="18" charset="-34"/>
              </a:rPr>
              <a:t>Positive communication</a:t>
            </a:r>
            <a:r>
              <a:rPr lang="th-TH" sz="4100" b="1" dirty="0">
                <a:latin typeface="DilleniaUPC" pitchFamily="18" charset="-34"/>
                <a:cs typeface="DilleniaUPC" pitchFamily="18" charset="-34"/>
              </a:rPr>
              <a:t>)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9" y="3483103"/>
            <a:ext cx="2691742" cy="1520142"/>
          </a:xfrm>
          <a:prstGeom prst="rect">
            <a:avLst/>
          </a:prstGeom>
        </p:spPr>
      </p:pic>
      <p:pic>
        <p:nvPicPr>
          <p:cNvPr id="5" name="Shape 10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742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561009" y="1333365"/>
            <a:ext cx="8568952" cy="3549786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619420" lvl="2" indent="-212851">
              <a:spcBef>
                <a:spcPts val="0"/>
              </a:spcBef>
              <a:buClr>
                <a:srgbClr val="000000"/>
              </a:buClr>
              <a:buSzPct val="75193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เป้าหมายของการฟัง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2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ประการ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</a:p>
          <a:p>
            <a:pPr marL="1278311" lvl="4" indent="-457200">
              <a:spcBef>
                <a:spcPts val="0"/>
              </a:spcBef>
              <a:buClr>
                <a:srgbClr val="000000"/>
              </a:buClr>
              <a:buSzPct val="75193"/>
              <a:buFontTx/>
              <a:buChar char="-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ฟังเพื่อรับ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เนื้อหาสาระ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							            </a:t>
            </a:r>
          </a:p>
          <a:p>
            <a:pPr marL="1278311" lvl="4" indent="-457200">
              <a:spcBef>
                <a:spcPts val="0"/>
              </a:spcBef>
              <a:buClr>
                <a:srgbClr val="000000"/>
              </a:buClr>
              <a:buSzPct val="75193"/>
              <a:buFontTx/>
              <a:buChar char="-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ฟังเพื่อเข้าใจ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อารมณ์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ความรู้สึก</a:t>
            </a:r>
            <a:endParaRPr lang="en-US" sz="3000" b="1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619420" lvl="2" indent="-212851">
              <a:spcBef>
                <a:spcPts val="0"/>
              </a:spcBef>
              <a:buClr>
                <a:srgbClr val="000000"/>
              </a:buClr>
              <a:buSzPct val="75193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เมื่อฝ่ายหนึ่งเริ่มพูด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ควร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นิ่งและรับฟัง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มองหน้า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สบตาหรือยิ้ม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เพื่อแสดงความสนใจ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619420" lvl="2" indent="-212851">
              <a:spcBef>
                <a:spcPts val="0"/>
              </a:spcBef>
              <a:buClr>
                <a:srgbClr val="000000"/>
              </a:buClr>
              <a:buSzPct val="75193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รับฟังอย่างตั้งใจ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ไม่พูดแทรก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ในขณะที่อีกฝ่ายกำลังพูด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619420" lvl="2" indent="-212851">
              <a:spcBef>
                <a:spcPts val="0"/>
              </a:spcBef>
              <a:buClr>
                <a:srgbClr val="000000"/>
              </a:buClr>
              <a:buSzPct val="75193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ใช้คำพูดที่แสดงความ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เข้าใจในอารมณ์และความรู้สึก</a:t>
            </a:r>
            <a:endParaRPr lang="en-US" sz="3000" b="1" u="sng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6" name="Shape 373"/>
          <p:cNvSpPr txBox="1">
            <a:spLocks/>
          </p:cNvSpPr>
          <p:nvPr/>
        </p:nvSpPr>
        <p:spPr>
          <a:xfrm>
            <a:off x="1230380" y="235732"/>
            <a:ext cx="7010011" cy="1097633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150351">
              <a:defRPr sz="3280"/>
            </a:pPr>
            <a:r>
              <a:rPr lang="th-TH" sz="4100" b="1" dirty="0">
                <a:latin typeface="DilleniaUPC" pitchFamily="18" charset="-34"/>
                <a:cs typeface="DilleniaUPC" pitchFamily="18" charset="-34"/>
              </a:rPr>
              <a:t>การสื่อสารจากใจ (</a:t>
            </a:r>
            <a:r>
              <a:rPr lang="en-US" sz="4100" b="1" dirty="0">
                <a:latin typeface="DilleniaUPC" pitchFamily="18" charset="-34"/>
                <a:cs typeface="DilleniaUPC" pitchFamily="18" charset="-34"/>
              </a:rPr>
              <a:t>Positive communication) </a:t>
            </a:r>
          </a:p>
          <a:p>
            <a:pPr defTabSz="150351">
              <a:defRPr sz="3280"/>
            </a:pPr>
            <a:r>
              <a:rPr lang="en-US" sz="4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4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การฟังอย่างใส่ใจ</a:t>
            </a:r>
            <a:r>
              <a:rPr lang="en-US" sz="4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(active listening)</a:t>
            </a:r>
            <a:endParaRPr lang="th-TH" sz="40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827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body" idx="1"/>
          </p:nvPr>
        </p:nvSpPr>
        <p:spPr>
          <a:xfrm>
            <a:off x="395536" y="1584454"/>
            <a:ext cx="8352928" cy="33151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6429" lvl="2" indent="0" defTabSz="293368">
              <a:spcBef>
                <a:spcPts val="0"/>
              </a:spcBef>
              <a:buNone/>
              <a:defRPr sz="3360"/>
            </a:pP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การสื่อสารที่ผู้พูด</a:t>
            </a: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ขึ้นต้นประโยคโดยการใช้สรรพนาม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แทนตัวเอง</a:t>
            </a:r>
            <a:r>
              <a:rPr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                  </a:t>
            </a: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สื่อ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ความรู้สึก</a:t>
            </a:r>
            <a:r>
              <a:rPr sz="3000" b="1" dirty="0">
                <a:solidFill>
                  <a:srgbClr val="FF0000"/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ความต้องการ</a:t>
            </a: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ของตนเอง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ให้ผู้ฟังรับทราบ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  <a:p>
            <a:pPr marL="1116074" lvl="4" indent="-223215" defTabSz="293368">
              <a:spcBef>
                <a:spcPts val="0"/>
              </a:spcBef>
              <a:defRPr sz="3360"/>
            </a:pPr>
            <a:r>
              <a:rPr sz="30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คุณ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ครูเสียใจ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ที่ไม่เคยรู้เรื่องนี้มาก่อน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หนูลอง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เล่า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ให้คุณครูฟังซิว่าเรื่องราวเป็นอย่างไร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”</a:t>
            </a:r>
          </a:p>
          <a:p>
            <a:pPr marL="1116074" lvl="4" indent="-223215" defTabSz="293368">
              <a:spcBef>
                <a:spcPts val="0"/>
              </a:spcBef>
              <a:defRPr sz="3360"/>
            </a:pPr>
            <a:r>
              <a:rPr sz="30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คุณ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ครูอยาก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ให้หนูลอง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พยายาม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อีกครั้ง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”</a:t>
            </a:r>
          </a:p>
          <a:p>
            <a:pPr marL="1116074" lvl="4" indent="-223215" defTabSz="293368">
              <a:spcBef>
                <a:spcPts val="0"/>
              </a:spcBef>
              <a:defRPr sz="3360"/>
            </a:pPr>
            <a:r>
              <a:rPr sz="30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คุณ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ครูไม่ได้เสียใจ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ที่แก้วแตก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แต่คุณ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ครูเสียใจ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ที่หนู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ไม่บอกความจริง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กับคุณครู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”</a:t>
            </a:r>
          </a:p>
        </p:txBody>
      </p:sp>
      <p:sp>
        <p:nvSpPr>
          <p:cNvPr id="6" name="Shape 373"/>
          <p:cNvSpPr txBox="1">
            <a:spLocks/>
          </p:cNvSpPr>
          <p:nvPr/>
        </p:nvSpPr>
        <p:spPr>
          <a:xfrm>
            <a:off x="1281011" y="293373"/>
            <a:ext cx="7010011" cy="1097633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150351">
              <a:defRPr sz="3280"/>
            </a:pPr>
            <a:r>
              <a:rPr lang="th-TH" sz="3900" b="1" dirty="0">
                <a:latin typeface="DilleniaUPC" pitchFamily="18" charset="-34"/>
                <a:cs typeface="DilleniaUPC" pitchFamily="18" charset="-34"/>
              </a:rPr>
              <a:t>การสื่อสารจากใจ (</a:t>
            </a:r>
            <a:r>
              <a:rPr lang="en-US" sz="3900" b="1" dirty="0">
                <a:latin typeface="DilleniaUPC" pitchFamily="18" charset="-34"/>
                <a:cs typeface="DilleniaUPC" pitchFamily="18" charset="-34"/>
              </a:rPr>
              <a:t>Positive communication) - </a:t>
            </a:r>
            <a:r>
              <a:rPr lang="th-TH" sz="3900" b="1" dirty="0">
                <a:latin typeface="DilleniaUPC" pitchFamily="18" charset="-34"/>
                <a:cs typeface="DilleniaUPC" pitchFamily="18" charset="-34"/>
              </a:rPr>
              <a:t>ภาษาฉัน (</a:t>
            </a:r>
            <a:r>
              <a:rPr lang="en-US" sz="3900" b="1" dirty="0">
                <a:latin typeface="DilleniaUPC" pitchFamily="18" charset="-34"/>
                <a:cs typeface="DilleniaUPC" pitchFamily="18" charset="-34"/>
              </a:rPr>
              <a:t>I-message)</a:t>
            </a:r>
            <a:endParaRPr lang="th-TH" sz="39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1" uiExpan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1377478" y="1862271"/>
            <a:ext cx="7486043" cy="730316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ผู้พูดเข้าใจ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แยกแยะความรู้สึกของตัวเองได้ชัดเจน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386408" y="2887541"/>
            <a:ext cx="7486043" cy="730316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>
                <a:latin typeface="DilleniaUPC" pitchFamily="18" charset="-34"/>
                <a:cs typeface="DilleniaUPC" pitchFamily="18" charset="-34"/>
              </a:rPr>
              <a:t>ผู้ฟังเข้าใจอารมณ์และความต้องการของผู้พูด</a:t>
            </a:r>
          </a:p>
        </p:txBody>
      </p:sp>
      <p:sp>
        <p:nvSpPr>
          <p:cNvPr id="410" name="Shape 410"/>
          <p:cNvSpPr/>
          <p:nvPr/>
        </p:nvSpPr>
        <p:spPr>
          <a:xfrm>
            <a:off x="1415584" y="3959615"/>
            <a:ext cx="7486044" cy="700650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ไม่เกิดผลกระทบทางลบจากการสื่อสารไม่ตรงไปตรงมา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Shape 373"/>
          <p:cNvSpPr txBox="1">
            <a:spLocks/>
          </p:cNvSpPr>
          <p:nvPr/>
        </p:nvSpPr>
        <p:spPr>
          <a:xfrm>
            <a:off x="1415585" y="221011"/>
            <a:ext cx="7010011" cy="1097633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150351">
              <a:defRPr sz="3280"/>
            </a:pPr>
            <a:r>
              <a:rPr lang="th-TH" sz="3900" b="1" dirty="0">
                <a:latin typeface="DilleniaUPC" pitchFamily="18" charset="-34"/>
                <a:cs typeface="DilleniaUPC" pitchFamily="18" charset="-34"/>
              </a:rPr>
              <a:t>การสื่อสารจากใจ (</a:t>
            </a:r>
            <a:r>
              <a:rPr lang="en-US" sz="3900" b="1" dirty="0">
                <a:latin typeface="DilleniaUPC" pitchFamily="18" charset="-34"/>
                <a:cs typeface="DilleniaUPC" pitchFamily="18" charset="-34"/>
              </a:rPr>
              <a:t>Positive communication) - </a:t>
            </a:r>
            <a:r>
              <a:rPr lang="th-TH" sz="3900" b="1" dirty="0">
                <a:latin typeface="DilleniaUPC" pitchFamily="18" charset="-34"/>
                <a:cs typeface="DilleniaUPC" pitchFamily="18" charset="-34"/>
              </a:rPr>
              <a:t>ข้อดีของภาษาฉัน (</a:t>
            </a:r>
            <a:r>
              <a:rPr lang="en-US" sz="3900" b="1" dirty="0">
                <a:latin typeface="DilleniaUPC" pitchFamily="18" charset="-34"/>
                <a:cs typeface="DilleniaUPC" pitchFamily="18" charset="-34"/>
              </a:rPr>
              <a:t>I-message)</a:t>
            </a:r>
            <a:endParaRPr lang="th-TH" sz="39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" grpId="1" animBg="1" advAuto="0"/>
      <p:bldP spid="409" grpId="2" animBg="1" advAuto="0"/>
      <p:bldP spid="410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body" idx="1"/>
          </p:nvPr>
        </p:nvSpPr>
        <p:spPr>
          <a:xfrm>
            <a:off x="1027857" y="1514933"/>
            <a:ext cx="7409695" cy="36257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8237" lvl="2" indent="-242746" defTabSz="319038">
              <a:spcBef>
                <a:spcPts val="0"/>
              </a:spcBef>
              <a:defRPr sz="3654"/>
            </a:pPr>
            <a:r>
              <a:rPr sz="34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กำหนดพฤติกรรมที่ต้องการให้เด็กทำให้แน่นอน</a:t>
            </a:r>
            <a:r>
              <a:rPr sz="34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ชัดเจน</a:t>
            </a:r>
            <a:r>
              <a:rPr sz="34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เป็นพฤติกรรมที่เด็ก</a:t>
            </a:r>
            <a:r>
              <a:rPr sz="3400" b="1" dirty="0" err="1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ทำได้</a:t>
            </a:r>
            <a:r>
              <a:rPr sz="34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และมีโอกาสได้รางวัล</a:t>
            </a:r>
            <a:endParaRPr sz="3400" b="1" dirty="0">
              <a:latin typeface="DilleniaUPC" pitchFamily="18" charset="-34"/>
              <a:cs typeface="DilleniaUPC" pitchFamily="18" charset="-34"/>
            </a:endParaRPr>
          </a:p>
          <a:p>
            <a:pPr marL="728237" lvl="2" indent="-242746" defTabSz="319038">
              <a:spcBef>
                <a:spcPts val="0"/>
              </a:spcBef>
              <a:defRPr sz="3654"/>
            </a:pPr>
            <a:r>
              <a:rPr sz="34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ให้รางวัลทันที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เมื่อเด็กแสดงพฤติกรรมที่ต้องการ</a:t>
            </a:r>
            <a:endParaRPr sz="3400" b="1" dirty="0">
              <a:latin typeface="DilleniaUPC" pitchFamily="18" charset="-34"/>
              <a:cs typeface="DilleniaUPC" pitchFamily="18" charset="-34"/>
            </a:endParaRPr>
          </a:p>
          <a:p>
            <a:pPr marL="728237" lvl="2" indent="-242746" defTabSz="319038">
              <a:spcBef>
                <a:spcPts val="0"/>
              </a:spcBef>
              <a:defRPr sz="3654"/>
            </a:pP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ขณะให้รางวัลควร</a:t>
            </a:r>
            <a:r>
              <a:rPr sz="34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ชม</a:t>
            </a:r>
            <a:r>
              <a:rPr sz="34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ยิ้ม</a:t>
            </a:r>
            <a:r>
              <a:rPr sz="34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โอบกอด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ไปด้วย</a:t>
            </a:r>
            <a:endParaRPr sz="3400" b="1" dirty="0">
              <a:latin typeface="DilleniaUPC" pitchFamily="18" charset="-34"/>
              <a:cs typeface="DilleniaUPC" pitchFamily="18" charset="-34"/>
            </a:endParaRPr>
          </a:p>
          <a:p>
            <a:pPr marL="728237" lvl="2" indent="-242746" defTabSz="319038">
              <a:spcBef>
                <a:spcPts val="0"/>
              </a:spcBef>
              <a:defRPr sz="3654"/>
            </a:pPr>
            <a:r>
              <a:rPr sz="34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อธิบายกับเด็ก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ว่าทำพฤติกรรมอะไรจึงได้รางวัล</a:t>
            </a:r>
            <a:endParaRPr sz="34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Shape 373"/>
          <p:cNvSpPr txBox="1">
            <a:spLocks/>
          </p:cNvSpPr>
          <p:nvPr/>
        </p:nvSpPr>
        <p:spPr>
          <a:xfrm>
            <a:off x="1331641" y="293373"/>
            <a:ext cx="7010011" cy="1097633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220026">
              <a:defRPr sz="4800"/>
            </a:pPr>
            <a:r>
              <a:rPr lang="th-TH" sz="4100" b="1" dirty="0">
                <a:latin typeface="DilleniaUPC" pitchFamily="18" charset="-34"/>
                <a:cs typeface="DilleniaUPC" pitchFamily="18" charset="-34"/>
              </a:rPr>
              <a:t>การให้รางวัล (</a:t>
            </a:r>
            <a:r>
              <a:rPr lang="en-US" sz="4100" b="1" dirty="0">
                <a:latin typeface="DilleniaUPC" pitchFamily="18" charset="-34"/>
                <a:cs typeface="DilleniaUPC" pitchFamily="18" charset="-34"/>
              </a:rPr>
              <a:t>Rewards) -</a:t>
            </a:r>
          </a:p>
          <a:p>
            <a:pPr defTabSz="220026">
              <a:defRPr sz="4800"/>
            </a:pPr>
            <a:r>
              <a:rPr lang="en-US" sz="4100" b="1" dirty="0">
                <a:latin typeface="DilleniaUPC" pitchFamily="18" charset="-34"/>
                <a:cs typeface="DilleniaUPC" pitchFamily="18" charset="-34"/>
              </a:rPr>
              <a:t>8 </a:t>
            </a:r>
            <a:r>
              <a:rPr lang="th-TH" sz="4100" b="1" dirty="0">
                <a:latin typeface="DilleniaUPC" pitchFamily="18" charset="-34"/>
                <a:cs typeface="DilleniaUPC" pitchFamily="18" charset="-34"/>
              </a:rPr>
              <a:t>ข้อควรปฏิบัติเมื่อให้รางวัลเด็ก</a:t>
            </a:r>
            <a:endParaRPr lang="th-TH" sz="39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1" uiExpan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body" idx="1"/>
          </p:nvPr>
        </p:nvSpPr>
        <p:spPr>
          <a:xfrm>
            <a:off x="1331641" y="1128777"/>
            <a:ext cx="6835134" cy="30493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100" dirty="0" err="1">
                <a:latin typeface="DilleniaUPC" pitchFamily="18" charset="-34"/>
                <a:cs typeface="DilleniaUPC" pitchFamily="18" charset="-34"/>
              </a:rPr>
              <a:t>ปัจจัยพื้นฐานในการปรับพฤติกรรมเด็ก</a:t>
            </a:r>
            <a:endParaRPr sz="4100" dirty="0">
              <a:latin typeface="DilleniaUPC" pitchFamily="18" charset="-34"/>
              <a:cs typeface="DilleniaUPC" pitchFamily="18" charset="-34"/>
            </a:endParaRPr>
          </a:p>
          <a:p>
            <a:pPr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100" dirty="0" err="1">
                <a:latin typeface="DilleniaUPC" pitchFamily="18" charset="-34"/>
                <a:cs typeface="DilleniaUPC" pitchFamily="18" charset="-34"/>
              </a:rPr>
              <a:t>คำชมและการสื่อสารทางบวก</a:t>
            </a:r>
            <a:endParaRPr sz="4100" dirty="0">
              <a:latin typeface="DilleniaUPC" pitchFamily="18" charset="-34"/>
              <a:cs typeface="DilleniaUPC" pitchFamily="18" charset="-34"/>
            </a:endParaRPr>
          </a:p>
          <a:p>
            <a:pPr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100" dirty="0" err="1">
                <a:latin typeface="DilleniaUPC" pitchFamily="18" charset="-34"/>
                <a:cs typeface="DilleniaUPC" pitchFamily="18" charset="-34"/>
              </a:rPr>
              <a:t>การให้รางวัล</a:t>
            </a:r>
            <a:endParaRPr sz="41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Shape 151"/>
          <p:cNvSpPr txBox="1">
            <a:spLocks/>
          </p:cNvSpPr>
          <p:nvPr/>
        </p:nvSpPr>
        <p:spPr>
          <a:xfrm>
            <a:off x="1331641" y="293373"/>
            <a:ext cx="6835134" cy="743397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6000" b="1" dirty="0">
                <a:latin typeface="DilleniaUPC" pitchFamily="18" charset="-34"/>
                <a:cs typeface="DilleniaUPC" pitchFamily="18" charset="-34"/>
              </a:rPr>
              <a:t>คุณครูในดวงใจ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21" y="2609724"/>
            <a:ext cx="3238926" cy="2378477"/>
          </a:xfrm>
          <a:prstGeom prst="rect">
            <a:avLst/>
          </a:prstGeom>
        </p:spPr>
      </p:pic>
      <p:pic>
        <p:nvPicPr>
          <p:cNvPr id="5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1" uiExpan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xfrm>
            <a:off x="1315324" y="1546481"/>
            <a:ext cx="6941383" cy="33151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694756" lvl="2" indent="-231585" defTabSz="304369">
              <a:spcBef>
                <a:spcPts val="0"/>
              </a:spcBef>
              <a:defRPr sz="3486"/>
            </a:pP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อย่าให้รางวัลก่อน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เด็กจะแสดงพฤติกรรมที่ต้องการ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</a:p>
          <a:p>
            <a:pPr marL="694756" lvl="2" indent="-231585" defTabSz="304369">
              <a:spcBef>
                <a:spcPts val="0"/>
              </a:spcBef>
              <a:defRPr sz="3486"/>
            </a:pP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ให้รางวัลเฉพาะเมื่อเด็กทำดี</a:t>
            </a:r>
            <a:r>
              <a:rPr sz="30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อย่าให้รางวัลเพื่อหยุดพฤติกรรมไม่ดีของเด็ก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(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ติดสินบน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)</a:t>
            </a:r>
          </a:p>
          <a:p>
            <a:pPr marL="694756" lvl="2" indent="-231585" defTabSz="304369">
              <a:spcBef>
                <a:spcPts val="0"/>
              </a:spcBef>
              <a:defRPr sz="3486"/>
            </a:pP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อาจบอกของรางวัลแก่เด็กล่วงหน้า</a:t>
            </a:r>
            <a:r>
              <a:rPr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แต่เก็บไว้ก่อน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ค่อยให้เมื่อเด็กแสดงพฤติกรรมที่ดีแล้ว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  <a:p>
            <a:pPr marL="694756" lvl="2" indent="-231585" defTabSz="304369">
              <a:spcBef>
                <a:spcPts val="0"/>
              </a:spcBef>
              <a:defRPr sz="3486"/>
            </a:pP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ไม่ควรกำหนดล่วงหน้าว่าเด็กจะได้รางวัลเมื่อไหร่</a:t>
            </a:r>
            <a:r>
              <a:rPr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จะทำให้เด็กแสดงพฤติกรรมดีต่อไปเรื่อยๆ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Shape 373"/>
          <p:cNvSpPr txBox="1">
            <a:spLocks/>
          </p:cNvSpPr>
          <p:nvPr/>
        </p:nvSpPr>
        <p:spPr>
          <a:xfrm>
            <a:off x="1281011" y="221011"/>
            <a:ext cx="7010011" cy="1097633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220026">
              <a:defRPr sz="4800"/>
            </a:pPr>
            <a:r>
              <a:rPr lang="th-TH" sz="4100" b="1" dirty="0">
                <a:latin typeface="DilleniaUPC" pitchFamily="18" charset="-34"/>
                <a:cs typeface="DilleniaUPC" pitchFamily="18" charset="-34"/>
              </a:rPr>
              <a:t>การให้รางวัล (</a:t>
            </a:r>
            <a:r>
              <a:rPr lang="en-US" sz="4100" b="1" dirty="0">
                <a:latin typeface="DilleniaUPC" pitchFamily="18" charset="-34"/>
                <a:cs typeface="DilleniaUPC" pitchFamily="18" charset="-34"/>
              </a:rPr>
              <a:t>Rewards) -</a:t>
            </a:r>
          </a:p>
          <a:p>
            <a:pPr defTabSz="220026">
              <a:defRPr sz="4800"/>
            </a:pPr>
            <a:r>
              <a:rPr lang="en-US" sz="4100" b="1" dirty="0">
                <a:latin typeface="DilleniaUPC" pitchFamily="18" charset="-34"/>
                <a:cs typeface="DilleniaUPC" pitchFamily="18" charset="-34"/>
              </a:rPr>
              <a:t>8 </a:t>
            </a:r>
            <a:r>
              <a:rPr lang="th-TH" sz="4100" b="1" dirty="0">
                <a:latin typeface="DilleniaUPC" pitchFamily="18" charset="-34"/>
                <a:cs typeface="DilleniaUPC" pitchFamily="18" charset="-34"/>
              </a:rPr>
              <a:t>ข้อควรปฏิบัติเมื่อให้รางวัลเด็ก</a:t>
            </a:r>
            <a:endParaRPr lang="th-TH" sz="39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1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title"/>
          </p:nvPr>
        </p:nvSpPr>
        <p:spPr>
          <a:xfrm>
            <a:off x="1833968" y="232827"/>
            <a:ext cx="5831296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100" b="1">
                <a:latin typeface="DilleniaUPC" pitchFamily="18" charset="-34"/>
                <a:cs typeface="DilleniaUPC" pitchFamily="18" charset="-34"/>
              </a:rPr>
              <a:t>การให้รางวัล (Rewards) -</a:t>
            </a:r>
          </a:p>
          <a:p>
            <a:pPr defTabSz="220026">
              <a:defRPr sz="4800"/>
            </a:pPr>
            <a:r>
              <a:rPr sz="4100" b="1">
                <a:latin typeface="DilleniaUPC" pitchFamily="18" charset="-34"/>
                <a:cs typeface="DilleniaUPC" pitchFamily="18" charset="-34"/>
              </a:rPr>
              <a:t>รางวัล ต่อรอง สินบน</a:t>
            </a:r>
          </a:p>
        </p:txBody>
      </p:sp>
      <p:sp>
        <p:nvSpPr>
          <p:cNvPr id="425" name="Shape 425"/>
          <p:cNvSpPr/>
          <p:nvPr/>
        </p:nvSpPr>
        <p:spPr>
          <a:xfrm>
            <a:off x="926596" y="1718916"/>
            <a:ext cx="2103848" cy="887716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การให้รางวัล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3637176" y="1718916"/>
            <a:ext cx="2364483" cy="887716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กติกา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+ </a:t>
            </a:r>
            <a:r>
              <a:rPr lang="th-TH" sz="3400" dirty="0">
                <a:latin typeface="DilleniaUPC" pitchFamily="18" charset="-34"/>
                <a:cs typeface="DilleniaUPC" pitchFamily="18" charset="-34"/>
              </a:rPr>
              <a:t>  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พฤติกรรมที่ดี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6628284" y="1870806"/>
            <a:ext cx="1897699" cy="2872578"/>
          </a:xfrm>
          <a:prstGeom prst="rect">
            <a:avLst/>
          </a:prstGeom>
          <a:solidFill>
            <a:srgbClr val="FFCCFF"/>
          </a:solidFill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/>
          </a:bodyPr>
          <a:lstStyle/>
          <a:p>
            <a:pPr>
              <a:defRPr sz="5400"/>
            </a:pPr>
            <a:r>
              <a:rPr sz="5100" b="1" dirty="0" err="1">
                <a:latin typeface="DilleniaUPC" pitchFamily="18" charset="-34"/>
                <a:cs typeface="DilleniaUPC" pitchFamily="18" charset="-34"/>
              </a:rPr>
              <a:t>เด็ก</a:t>
            </a:r>
            <a:endParaRPr sz="5100" b="1" dirty="0">
              <a:latin typeface="DilleniaUPC" pitchFamily="18" charset="-34"/>
              <a:cs typeface="DilleniaUPC" pitchFamily="18" charset="-34"/>
            </a:endParaRPr>
          </a:p>
          <a:p>
            <a:pPr>
              <a:defRPr sz="5400"/>
            </a:pPr>
            <a:r>
              <a:rPr sz="5100" b="1" dirty="0" err="1">
                <a:latin typeface="DilleniaUPC" pitchFamily="18" charset="-34"/>
                <a:cs typeface="DilleniaUPC" pitchFamily="18" charset="-34"/>
              </a:rPr>
              <a:t>ได้ในสิ่งที่</a:t>
            </a:r>
            <a:endParaRPr sz="5100" b="1" dirty="0">
              <a:latin typeface="DilleniaUPC" pitchFamily="18" charset="-34"/>
              <a:cs typeface="DilleniaUPC" pitchFamily="18" charset="-34"/>
            </a:endParaRPr>
          </a:p>
          <a:p>
            <a:pPr>
              <a:defRPr sz="5400"/>
            </a:pPr>
            <a:r>
              <a:rPr sz="5100" b="1" dirty="0" err="1">
                <a:latin typeface="DilleniaUPC" pitchFamily="18" charset="-34"/>
                <a:cs typeface="DilleniaUPC" pitchFamily="18" charset="-34"/>
              </a:rPr>
              <a:t>ต้องการ</a:t>
            </a:r>
            <a:endParaRPr sz="51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926596" y="2843766"/>
            <a:ext cx="2103848" cy="887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การต่อรอง</a:t>
            </a:r>
            <a:endParaRPr lang="th-TH" sz="3400" dirty="0">
              <a:latin typeface="DilleniaUPC" pitchFamily="18" charset="-34"/>
              <a:cs typeface="DilleniaUPC" pitchFamily="18" charset="-34"/>
            </a:endParaRPr>
          </a:p>
          <a:p>
            <a:r>
              <a:rPr lang="th-TH" sz="3400" dirty="0">
                <a:solidFill>
                  <a:schemeClr val="bg2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t>(จนมุม)</a:t>
            </a:r>
            <a:endParaRPr sz="3400" dirty="0">
              <a:solidFill>
                <a:schemeClr val="bg2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3637176" y="2843766"/>
            <a:ext cx="2364483" cy="887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ไม่มีกติกา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+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พฤติกรรมที่ดี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926596" y="3898285"/>
            <a:ext cx="2103848" cy="887716"/>
          </a:xfrm>
          <a:prstGeom prst="rect">
            <a:avLst/>
          </a:prstGeom>
          <a:gradFill>
            <a:gsLst>
              <a:gs pos="0">
                <a:srgbClr val="ADADAD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การติดสินบน</a:t>
            </a:r>
            <a:endParaRPr lang="th-TH" sz="3400" dirty="0">
              <a:latin typeface="DilleniaUPC" pitchFamily="18" charset="-34"/>
              <a:cs typeface="DilleniaUPC" pitchFamily="18" charset="-34"/>
            </a:endParaRPr>
          </a:p>
          <a:p>
            <a:r>
              <a:rPr lang="th-TH" sz="3400" dirty="0">
                <a:solidFill>
                  <a:schemeClr val="bg2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t>(ตัดรำคาญ)</a:t>
            </a:r>
            <a:endParaRPr sz="3400" dirty="0">
              <a:solidFill>
                <a:schemeClr val="bg2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3637176" y="3910104"/>
            <a:ext cx="2364483" cy="867637"/>
          </a:xfrm>
          <a:prstGeom prst="rect">
            <a:avLst/>
          </a:prstGeom>
          <a:gradFill>
            <a:gsLst>
              <a:gs pos="0">
                <a:srgbClr val="ADADAD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2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000" dirty="0" err="1">
                <a:latin typeface="DilleniaUPC" pitchFamily="18" charset="-34"/>
                <a:cs typeface="DilleniaUPC" pitchFamily="18" charset="-34"/>
              </a:rPr>
              <a:t>พฤติกรรมไม่ดี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     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ไม่ว่าจะมีกติกาหรือไม่</a:t>
            </a:r>
            <a:endParaRPr sz="30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5994452" y="2174591"/>
            <a:ext cx="522631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5991889" y="3313778"/>
            <a:ext cx="522631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5991889" y="4339048"/>
            <a:ext cx="522631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437" name="Shape 437"/>
          <p:cNvSpPr/>
          <p:nvPr/>
        </p:nvSpPr>
        <p:spPr>
          <a:xfrm flipV="1">
            <a:off x="3125719" y="3275807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438" name="Shape 438"/>
          <p:cNvSpPr/>
          <p:nvPr/>
        </p:nvSpPr>
        <p:spPr>
          <a:xfrm flipV="1">
            <a:off x="3125719" y="3366220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21" name="Shape 437"/>
          <p:cNvSpPr/>
          <p:nvPr/>
        </p:nvSpPr>
        <p:spPr>
          <a:xfrm flipV="1">
            <a:off x="3153415" y="4324583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22" name="Shape 438"/>
          <p:cNvSpPr/>
          <p:nvPr/>
        </p:nvSpPr>
        <p:spPr>
          <a:xfrm flipV="1">
            <a:off x="3153415" y="4414996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23" name="Shape 437"/>
          <p:cNvSpPr/>
          <p:nvPr/>
        </p:nvSpPr>
        <p:spPr>
          <a:xfrm flipV="1">
            <a:off x="3108506" y="2122151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24" name="Shape 438"/>
          <p:cNvSpPr/>
          <p:nvPr/>
        </p:nvSpPr>
        <p:spPr>
          <a:xfrm flipV="1">
            <a:off x="3108506" y="2212564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pic>
        <p:nvPicPr>
          <p:cNvPr id="19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7" grpId="0" animBg="1"/>
      <p:bldP spid="43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title" idx="4294967295"/>
          </p:nvPr>
        </p:nvSpPr>
        <p:spPr>
          <a:xfrm>
            <a:off x="904876" y="198834"/>
            <a:ext cx="7358063" cy="987711"/>
          </a:xfrm>
          <a:prstGeom prst="rect">
            <a:avLst/>
          </a:prstGeom>
        </p:spPr>
        <p:txBody>
          <a:bodyPr lIns="31672" tIns="31672" rIns="31672" bIns="31672">
            <a:noAutofit/>
          </a:bodyPr>
          <a:lstStyle/>
          <a:p>
            <a:pPr defTabSz="364229">
              <a:defRPr sz="5000">
                <a:solidFill>
                  <a:srgbClr val="2F1A14"/>
                </a:solidFill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แนวทางปฏิบัติเพื่อการแก้ปัญหาพฤติกรรม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grpSp>
        <p:nvGrpSpPr>
          <p:cNvPr id="445" name="Group 445" descr="parchment_texture.jpg"/>
          <p:cNvGrpSpPr/>
          <p:nvPr/>
        </p:nvGrpSpPr>
        <p:grpSpPr>
          <a:xfrm>
            <a:off x="3821112" y="1221581"/>
            <a:ext cx="1339852" cy="1004889"/>
            <a:chOff x="0" y="0"/>
            <a:chExt cx="1905565" cy="1905565"/>
          </a:xfrm>
        </p:grpSpPr>
        <p:sp>
          <p:nvSpPr>
            <p:cNvPr id="443" name="Shape 443"/>
            <p:cNvSpPr/>
            <p:nvPr/>
          </p:nvSpPr>
          <p:spPr>
            <a:xfrm>
              <a:off x="0" y="0"/>
              <a:ext cx="1905565" cy="19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2F1A14"/>
              </a:solidFill>
              <a:prstDash val="solid"/>
              <a:round/>
            </a:ln>
            <a:effectLst>
              <a:outerShdw blurRad="88900" dist="25400" rotWithShape="0">
                <a:srgbClr val="000000">
                  <a:alpha val="2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364229">
                <a:defRPr sz="3400">
                  <a:solidFill>
                    <a:srgbClr val="2F1A14"/>
                  </a:solidFill>
                  <a:latin typeface="Papyrus"/>
                  <a:ea typeface="Papyrus"/>
                  <a:cs typeface="Papyrus"/>
                  <a:sym typeface="Papyrus"/>
                </a:defRPr>
              </a:pPr>
              <a:endParaRPr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0" y="257953"/>
              <a:ext cx="1905565" cy="1389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453" tIns="50453" rIns="50453" bIns="50453" numCol="1" anchor="ctr">
              <a:spAutoFit/>
            </a:bodyPr>
            <a:lstStyle>
              <a:lvl1pPr defTabSz="580248">
                <a:defRPr sz="28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sz="4100" b="1">
                  <a:latin typeface="DilleniaUPC" pitchFamily="18" charset="-34"/>
                  <a:cs typeface="DilleniaUPC" pitchFamily="18" charset="-34"/>
                </a:rPr>
                <a:t>3</a:t>
              </a:r>
            </a:p>
          </p:txBody>
        </p:sp>
      </p:grpSp>
      <p:grpSp>
        <p:nvGrpSpPr>
          <p:cNvPr id="448" name="Group 448" descr="parchment_texture.png"/>
          <p:cNvGrpSpPr/>
          <p:nvPr/>
        </p:nvGrpSpPr>
        <p:grpSpPr>
          <a:xfrm>
            <a:off x="7366001" y="1221581"/>
            <a:ext cx="1339851" cy="1004889"/>
            <a:chOff x="0" y="0"/>
            <a:chExt cx="1905565" cy="1905565"/>
          </a:xfrm>
        </p:grpSpPr>
        <p:sp>
          <p:nvSpPr>
            <p:cNvPr id="446" name="Shape 446"/>
            <p:cNvSpPr/>
            <p:nvPr/>
          </p:nvSpPr>
          <p:spPr>
            <a:xfrm>
              <a:off x="0" y="0"/>
              <a:ext cx="1905565" cy="19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88900" dist="25400" rotWithShape="0">
                <a:srgbClr val="000000">
                  <a:alpha val="2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364229">
                <a:defRPr sz="3400">
                  <a:solidFill>
                    <a:srgbClr val="2F1A14"/>
                  </a:solidFill>
                  <a:latin typeface="Papyrus"/>
                  <a:ea typeface="Papyrus"/>
                  <a:cs typeface="Papyrus"/>
                  <a:sym typeface="Papyrus"/>
                </a:defRPr>
              </a:pPr>
              <a:endParaRPr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0" y="257953"/>
              <a:ext cx="1905565" cy="1389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453" tIns="50453" rIns="50453" bIns="50453" numCol="1" anchor="ctr">
              <a:spAutoFit/>
            </a:bodyPr>
            <a:lstStyle>
              <a:lvl1pPr defTabSz="580248">
                <a:defRPr sz="28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sz="4100" b="1">
                  <a:latin typeface="DilleniaUPC" pitchFamily="18" charset="-34"/>
                  <a:cs typeface="DilleniaUPC" pitchFamily="18" charset="-34"/>
                </a:rPr>
                <a:t>5</a:t>
              </a:r>
            </a:p>
          </p:txBody>
        </p:sp>
      </p:grpSp>
      <p:grpSp>
        <p:nvGrpSpPr>
          <p:cNvPr id="451" name="Group 451"/>
          <p:cNvGrpSpPr/>
          <p:nvPr/>
        </p:nvGrpSpPr>
        <p:grpSpPr>
          <a:xfrm>
            <a:off x="401638" y="1221581"/>
            <a:ext cx="1389064" cy="1004889"/>
            <a:chOff x="0" y="0"/>
            <a:chExt cx="1975556" cy="1905565"/>
          </a:xfrm>
        </p:grpSpPr>
        <p:sp>
          <p:nvSpPr>
            <p:cNvPr id="449" name="Shape 449"/>
            <p:cNvSpPr/>
            <p:nvPr/>
          </p:nvSpPr>
          <p:spPr>
            <a:xfrm>
              <a:off x="0" y="0"/>
              <a:ext cx="1975556" cy="19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8A93B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364229">
                <a:defRPr sz="3400">
                  <a:solidFill>
                    <a:srgbClr val="2F1A14"/>
                  </a:solidFill>
                  <a:latin typeface="Papyrus"/>
                  <a:ea typeface="Papyrus"/>
                  <a:cs typeface="Papyrus"/>
                  <a:sym typeface="Papyrus"/>
                </a:defRPr>
              </a:pPr>
              <a:endParaRPr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0" y="257953"/>
              <a:ext cx="1975556" cy="1389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453" tIns="50453" rIns="50453" bIns="50453" numCol="1" anchor="ctr">
              <a:spAutoFit/>
            </a:bodyPr>
            <a:lstStyle>
              <a:lvl1pPr defTabSz="580248">
                <a:defRPr sz="28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sz="4100" b="1">
                  <a:latin typeface="DilleniaUPC" pitchFamily="18" charset="-34"/>
                  <a:cs typeface="DilleniaUPC" pitchFamily="18" charset="-34"/>
                </a:rPr>
                <a:t>1</a:t>
              </a:r>
            </a:p>
          </p:txBody>
        </p:sp>
      </p:grpSp>
      <p:grpSp>
        <p:nvGrpSpPr>
          <p:cNvPr id="454" name="Group 454"/>
          <p:cNvGrpSpPr/>
          <p:nvPr/>
        </p:nvGrpSpPr>
        <p:grpSpPr>
          <a:xfrm>
            <a:off x="5637212" y="1221581"/>
            <a:ext cx="1339852" cy="1004889"/>
            <a:chOff x="0" y="0"/>
            <a:chExt cx="1905565" cy="1905565"/>
          </a:xfrm>
        </p:grpSpPr>
        <p:sp>
          <p:nvSpPr>
            <p:cNvPr id="452" name="Shape 452"/>
            <p:cNvSpPr/>
            <p:nvPr/>
          </p:nvSpPr>
          <p:spPr>
            <a:xfrm>
              <a:off x="0" y="0"/>
              <a:ext cx="1905565" cy="19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82013"/>
                </a:gs>
                <a:gs pos="100000">
                  <a:srgbClr val="6E5D4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364229">
                <a:defRPr sz="3400">
                  <a:solidFill>
                    <a:srgbClr val="2F1A14"/>
                  </a:solidFill>
                  <a:latin typeface="Papyrus"/>
                  <a:ea typeface="Papyrus"/>
                  <a:cs typeface="Papyrus"/>
                  <a:sym typeface="Papyrus"/>
                </a:defRPr>
              </a:pPr>
              <a:endParaRPr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0" y="257953"/>
              <a:ext cx="1905565" cy="1389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453" tIns="50453" rIns="50453" bIns="50453" numCol="1" anchor="ctr">
              <a:spAutoFit/>
            </a:bodyPr>
            <a:lstStyle>
              <a:lvl1pPr defTabSz="580248">
                <a:defRPr sz="28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sz="4100" b="1">
                  <a:latin typeface="DilleniaUPC" pitchFamily="18" charset="-34"/>
                  <a:cs typeface="DilleniaUPC" pitchFamily="18" charset="-34"/>
                </a:rPr>
                <a:t>4</a:t>
              </a:r>
            </a:p>
          </p:txBody>
        </p:sp>
      </p:grpSp>
      <p:grpSp>
        <p:nvGrpSpPr>
          <p:cNvPr id="457" name="Group 457"/>
          <p:cNvGrpSpPr/>
          <p:nvPr/>
        </p:nvGrpSpPr>
        <p:grpSpPr>
          <a:xfrm>
            <a:off x="2130425" y="1221581"/>
            <a:ext cx="1338264" cy="1004889"/>
            <a:chOff x="0" y="0"/>
            <a:chExt cx="1903307" cy="1905565"/>
          </a:xfrm>
        </p:grpSpPr>
        <p:sp>
          <p:nvSpPr>
            <p:cNvPr id="455" name="Shape 455"/>
            <p:cNvSpPr/>
            <p:nvPr/>
          </p:nvSpPr>
          <p:spPr>
            <a:xfrm>
              <a:off x="0" y="0"/>
              <a:ext cx="1903307" cy="19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C7540"/>
            </a:solidFill>
            <a:ln w="12700" cap="flat">
              <a:noFill/>
              <a:miter lim="400000"/>
            </a:ln>
            <a:effectLst>
              <a:outerShdw blurRad="88900" dist="25400" rotWithShape="0">
                <a:srgbClr val="000000">
                  <a:alpha val="2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364229">
                <a:defRPr sz="3400">
                  <a:solidFill>
                    <a:srgbClr val="2F1A14"/>
                  </a:solidFill>
                  <a:latin typeface="Papyrus"/>
                  <a:ea typeface="Papyrus"/>
                  <a:cs typeface="Papyrus"/>
                  <a:sym typeface="Papyrus"/>
                </a:defRPr>
              </a:pPr>
              <a:endParaRPr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0" y="257953"/>
              <a:ext cx="1903307" cy="1389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453" tIns="50453" rIns="50453" bIns="50453" numCol="1" anchor="ctr">
              <a:spAutoFit/>
            </a:bodyPr>
            <a:lstStyle>
              <a:lvl1pPr defTabSz="580248">
                <a:defRPr sz="28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sz="4100" b="1">
                  <a:latin typeface="DilleniaUPC" pitchFamily="18" charset="-34"/>
                  <a:cs typeface="DilleniaUPC" pitchFamily="18" charset="-34"/>
                </a:rPr>
                <a:t>2</a:t>
              </a:r>
            </a:p>
          </p:txBody>
        </p:sp>
      </p:grpSp>
      <p:sp>
        <p:nvSpPr>
          <p:cNvPr id="458" name="Shape 458"/>
          <p:cNvSpPr/>
          <p:nvPr/>
        </p:nvSpPr>
        <p:spPr>
          <a:xfrm flipV="1">
            <a:off x="1803401" y="1726407"/>
            <a:ext cx="5564188" cy="15479"/>
          </a:xfrm>
          <a:prstGeom prst="line">
            <a:avLst/>
          </a:prstGeom>
          <a:ln w="25400">
            <a:solidFill>
              <a:srgbClr val="6B8756"/>
            </a:solidFill>
          </a:ln>
        </p:spPr>
        <p:txBody>
          <a:bodyPr lIns="40816" tIns="40816" rIns="40816" bIns="40816"/>
          <a:lstStyle/>
          <a:p>
            <a:pPr algn="l" defTabSz="810659">
              <a:defRPr sz="3800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endParaRPr/>
          </a:p>
        </p:txBody>
      </p:sp>
      <p:grpSp>
        <p:nvGrpSpPr>
          <p:cNvPr id="461" name="Group 461"/>
          <p:cNvGrpSpPr/>
          <p:nvPr/>
        </p:nvGrpSpPr>
        <p:grpSpPr>
          <a:xfrm>
            <a:off x="624284" y="2150618"/>
            <a:ext cx="1239289" cy="2619285"/>
            <a:chOff x="1" y="0"/>
            <a:chExt cx="1762543" cy="4454726"/>
          </a:xfrm>
        </p:grpSpPr>
        <p:sp>
          <p:nvSpPr>
            <p:cNvPr id="459" name="Shape 459"/>
            <p:cNvSpPr/>
            <p:nvPr/>
          </p:nvSpPr>
          <p:spPr>
            <a:xfrm>
              <a:off x="38040" y="517205"/>
              <a:ext cx="1724503" cy="3516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กำหนด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พฤติกรรม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ของเด็กที่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คุณครูต้องการ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แก้ไข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ให้ชัดเจน</a:t>
              </a:r>
            </a:p>
          </p:txBody>
        </p:sp>
        <p:pic>
          <p:nvPicPr>
            <p:cNvPr id="460" name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762543" cy="44547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64" name="Group 464"/>
          <p:cNvGrpSpPr/>
          <p:nvPr/>
        </p:nvGrpSpPr>
        <p:grpSpPr>
          <a:xfrm>
            <a:off x="2184773" y="2285976"/>
            <a:ext cx="1259730" cy="1941958"/>
            <a:chOff x="0" y="-289325"/>
            <a:chExt cx="1791614" cy="3194860"/>
          </a:xfrm>
        </p:grpSpPr>
        <p:sp>
          <p:nvSpPr>
            <p:cNvPr id="462" name="Shape 462"/>
            <p:cNvSpPr/>
            <p:nvPr/>
          </p:nvSpPr>
          <p:spPr>
            <a:xfrm>
              <a:off x="37850" y="-289325"/>
              <a:ext cx="1715913" cy="3194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/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 dirty="0" err="1">
                  <a:latin typeface="DilleniaUPC" pitchFamily="18" charset="-34"/>
                  <a:cs typeface="DilleniaUPC" pitchFamily="18" charset="-34"/>
                </a:rPr>
                <a:t>บอกความต้องการ</a:t>
              </a:r>
              <a:endParaRPr sz="2500" b="1" dirty="0">
                <a:latin typeface="DilleniaUPC" pitchFamily="18" charset="-34"/>
                <a:cs typeface="DilleniaUPC" pitchFamily="18" charset="-34"/>
              </a:endParaRP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 dirty="0" err="1">
                  <a:latin typeface="DilleniaUPC" pitchFamily="18" charset="-34"/>
                  <a:cs typeface="DilleniaUPC" pitchFamily="18" charset="-34"/>
                </a:rPr>
                <a:t>ของคุณครูให้เด็กฟัง</a:t>
              </a:r>
              <a:endParaRPr sz="2500" b="1" dirty="0">
                <a:latin typeface="DilleniaUPC" pitchFamily="18" charset="-34"/>
                <a:cs typeface="DilleniaUPC" pitchFamily="18" charset="-34"/>
              </a:endParaRPr>
            </a:p>
          </p:txBody>
        </p:sp>
        <p:pic>
          <p:nvPicPr>
            <p:cNvPr id="463" name="im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791614" cy="2616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67" name="Group 467"/>
          <p:cNvGrpSpPr/>
          <p:nvPr/>
        </p:nvGrpSpPr>
        <p:grpSpPr>
          <a:xfrm>
            <a:off x="3884053" y="1923678"/>
            <a:ext cx="1268601" cy="3065892"/>
            <a:chOff x="0" y="-307137"/>
            <a:chExt cx="1804231" cy="5383493"/>
          </a:xfrm>
        </p:grpSpPr>
        <p:sp>
          <p:nvSpPr>
            <p:cNvPr id="465" name="Shape 465"/>
            <p:cNvSpPr/>
            <p:nvPr/>
          </p:nvSpPr>
          <p:spPr>
            <a:xfrm>
              <a:off x="37850" y="-307137"/>
              <a:ext cx="1728530" cy="5383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/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ให้เด็กพูด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ทวนสิ่งที่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คุณครูต้องการ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ให้เด็ก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ปฏิบัติ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ออกมา</a:t>
              </a:r>
            </a:p>
          </p:txBody>
        </p:sp>
        <p:pic>
          <p:nvPicPr>
            <p:cNvPr id="466" name="imag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804231" cy="47692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0" name="Group 470"/>
          <p:cNvGrpSpPr/>
          <p:nvPr/>
        </p:nvGrpSpPr>
        <p:grpSpPr>
          <a:xfrm>
            <a:off x="5432722" y="2249645"/>
            <a:ext cx="1604752" cy="2611765"/>
            <a:chOff x="118889" y="515987"/>
            <a:chExt cx="2282312" cy="4952678"/>
          </a:xfrm>
        </p:grpSpPr>
        <p:sp>
          <p:nvSpPr>
            <p:cNvPr id="468" name="Shape 468"/>
            <p:cNvSpPr/>
            <p:nvPr/>
          </p:nvSpPr>
          <p:spPr>
            <a:xfrm>
              <a:off x="187832" y="549852"/>
              <a:ext cx="2144427" cy="4673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บอกสิ่งที่จะ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เกิดกับเด็ก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เมื่อเด็กทำตามหรือไม่ทำตามสิ่งที่คุณครูต้องการ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(กำหนดกติกา)</a:t>
              </a:r>
            </a:p>
          </p:txBody>
        </p:sp>
        <p:pic>
          <p:nvPicPr>
            <p:cNvPr id="469" name="image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89" y="515987"/>
              <a:ext cx="2282314" cy="4952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3" name="Group 473"/>
          <p:cNvGrpSpPr/>
          <p:nvPr/>
        </p:nvGrpSpPr>
        <p:grpSpPr>
          <a:xfrm>
            <a:off x="7204792" y="2281746"/>
            <a:ext cx="1535674" cy="2275459"/>
            <a:chOff x="0" y="0"/>
            <a:chExt cx="2184068" cy="4314942"/>
          </a:xfrm>
        </p:grpSpPr>
        <p:sp>
          <p:nvSpPr>
            <p:cNvPr id="471" name="Shape 471"/>
            <p:cNvSpPr/>
            <p:nvPr/>
          </p:nvSpPr>
          <p:spPr>
            <a:xfrm>
              <a:off x="45820" y="195269"/>
              <a:ext cx="2092430" cy="39244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>
              <a:lvl1pPr algn="l" defTabSz="580248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lvl1pPr>
            </a:lstStyle>
            <a:p>
              <a:pPr algn="ctr"/>
              <a:r>
                <a:rPr sz="2500" b="1">
                  <a:latin typeface="DilleniaUPC" pitchFamily="18" charset="-34"/>
                  <a:cs typeface="DilleniaUPC" pitchFamily="18" charset="-34"/>
                </a:rPr>
                <a:t>หนักแน่น เอาจริง และไม่ใจอ่อนหากเด็กไม่ยอมปฏิบัติตามกติกา</a:t>
              </a:r>
            </a:p>
          </p:txBody>
        </p:sp>
        <p:pic>
          <p:nvPicPr>
            <p:cNvPr id="472" name="image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2184068" cy="4314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" name="Shape 107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" y="1"/>
            <a:ext cx="124392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1" animBg="1" advAuto="0"/>
      <p:bldP spid="464" grpId="2" animBg="1" advAuto="0"/>
      <p:bldP spid="467" grpId="3" animBg="1" advAuto="0"/>
      <p:bldP spid="470" grpId="4" animBg="1" advAuto="0"/>
      <p:bldP spid="473" grpId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body" idx="1"/>
          </p:nvPr>
        </p:nvSpPr>
        <p:spPr>
          <a:xfrm>
            <a:off x="1584793" y="1584454"/>
            <a:ext cx="5876246" cy="33151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3981" indent="-573981">
              <a:spcBef>
                <a:spcPts val="0"/>
              </a:spcBef>
              <a:buFont typeface="+mj-lt"/>
              <a:buAutoNum type="arabicPeriod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800" dirty="0" err="1">
                <a:latin typeface="DilleniaUPC" pitchFamily="18" charset="-34"/>
                <a:cs typeface="DilleniaUPC" pitchFamily="18" charset="-34"/>
              </a:rPr>
              <a:t>กติกาที่เข้าใจ</a:t>
            </a:r>
            <a:r>
              <a:rPr lang="th-TH" sz="3800" dirty="0">
                <a:latin typeface="DilleniaUPC" pitchFamily="18" charset="-34"/>
                <a:cs typeface="DilleniaUPC" pitchFamily="18" charset="-34"/>
              </a:rPr>
              <a:t> </a:t>
            </a:r>
            <a:endParaRPr sz="3800" dirty="0">
              <a:latin typeface="DilleniaUPC" pitchFamily="18" charset="-34"/>
              <a:cs typeface="DilleniaUPC" pitchFamily="18" charset="-34"/>
            </a:endParaRPr>
          </a:p>
          <a:p>
            <a:pPr marL="573981" indent="-573981">
              <a:spcBef>
                <a:spcPts val="0"/>
              </a:spcBef>
              <a:buFont typeface="+mj-lt"/>
              <a:buAutoNum type="arabicPeriod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800" dirty="0" err="1">
                <a:latin typeface="DilleniaUPC" pitchFamily="18" charset="-34"/>
                <a:cs typeface="DilleniaUPC" pitchFamily="18" charset="-34"/>
              </a:rPr>
              <a:t>คำชมที่ถูกใจ</a:t>
            </a:r>
            <a:endParaRPr sz="3800" dirty="0">
              <a:latin typeface="DilleniaUPC" pitchFamily="18" charset="-34"/>
              <a:cs typeface="DilleniaUPC" pitchFamily="18" charset="-34"/>
            </a:endParaRPr>
          </a:p>
          <a:p>
            <a:pPr marL="573981" indent="-573981">
              <a:spcBef>
                <a:spcPts val="0"/>
              </a:spcBef>
              <a:buFont typeface="+mj-lt"/>
              <a:buAutoNum type="arabicPeriod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800" dirty="0" err="1">
                <a:latin typeface="DilleniaUPC" pitchFamily="18" charset="-34"/>
                <a:cs typeface="DilleniaUPC" pitchFamily="18" charset="-34"/>
              </a:rPr>
              <a:t>รางวัลที่ชอบใจ</a:t>
            </a:r>
            <a:endParaRPr sz="3800" dirty="0">
              <a:latin typeface="DilleniaUPC" pitchFamily="18" charset="-34"/>
              <a:cs typeface="DilleniaUPC" pitchFamily="18" charset="-34"/>
            </a:endParaRPr>
          </a:p>
          <a:p>
            <a:pPr marL="573981" indent="-573981">
              <a:spcBef>
                <a:spcPts val="0"/>
              </a:spcBef>
              <a:buFont typeface="+mj-lt"/>
              <a:buAutoNum type="arabicPeriod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800" dirty="0">
                <a:latin typeface="DilleniaUPC" pitchFamily="18" charset="-34"/>
                <a:cs typeface="DilleniaUPC" pitchFamily="18" charset="-34"/>
              </a:rPr>
              <a:t>…………………….</a:t>
            </a:r>
          </a:p>
          <a:p>
            <a:pPr marL="573981" indent="-573981">
              <a:spcBef>
                <a:spcPts val="0"/>
              </a:spcBef>
              <a:buFont typeface="+mj-lt"/>
              <a:buAutoNum type="arabicPeriod"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800" dirty="0">
                <a:latin typeface="DilleniaUPC" pitchFamily="18" charset="-34"/>
                <a:cs typeface="DilleniaUPC" pitchFamily="18" charset="-34"/>
              </a:rPr>
              <a:t>………</a:t>
            </a:r>
            <a:r>
              <a:rPr lang="en-US" sz="3800" dirty="0">
                <a:latin typeface="DilleniaUPC" pitchFamily="18" charset="-34"/>
                <a:cs typeface="DilleniaUPC" pitchFamily="18" charset="-34"/>
              </a:rPr>
              <a:t>………..</a:t>
            </a:r>
            <a:r>
              <a:rPr sz="3800" dirty="0">
                <a:latin typeface="DilleniaUPC" pitchFamily="18" charset="-34"/>
                <a:cs typeface="DilleniaUPC" pitchFamily="18" charset="-34"/>
              </a:rPr>
              <a:t>…..</a:t>
            </a:r>
          </a:p>
        </p:txBody>
      </p:sp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xfrm>
            <a:off x="1382272" y="293372"/>
            <a:ext cx="6247084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defTabSz="220026">
              <a:defRPr sz="4800"/>
            </a:pPr>
            <a:r>
              <a:rPr sz="4100" b="1" dirty="0">
                <a:latin typeface="DilleniaUPC" pitchFamily="18" charset="-34"/>
                <a:cs typeface="DilleniaUPC" pitchFamily="18" charset="-34"/>
              </a:rPr>
              <a:t>5 </a:t>
            </a:r>
            <a:r>
              <a:rPr sz="4100" b="1" dirty="0" err="1">
                <a:latin typeface="DilleniaUPC" pitchFamily="18" charset="-34"/>
                <a:cs typeface="DilleniaUPC" pitchFamily="18" charset="-34"/>
              </a:rPr>
              <a:t>เทคนิคสำคัญในการปรับพฤติกรรม</a:t>
            </a:r>
            <a:endParaRPr sz="41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title"/>
          </p:nvPr>
        </p:nvSpPr>
        <p:spPr>
          <a:xfrm>
            <a:off x="1281010" y="1128777"/>
            <a:ext cx="6884020" cy="1822703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r>
              <a:rPr sz="10400" b="1" dirty="0" err="1">
                <a:latin typeface="DilleniaUPC" pitchFamily="18" charset="-34"/>
                <a:cs typeface="DilleniaUPC" pitchFamily="18" charset="-34"/>
              </a:rPr>
              <a:t>การลงโทษที่ฝังใจ</a:t>
            </a:r>
            <a:endParaRPr sz="104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250" y1="35593" x2="84250" y2="88136"/>
                        <a14:foregroundMark x1="72500" y1="56780" x2="71000" y2="91525"/>
                        <a14:foregroundMark x1="73000" y1="88983" x2="86500" y2="88983"/>
                        <a14:foregroundMark x1="11000" y1="62712" x2="10250" y2="81356"/>
                        <a14:foregroundMark x1="21750" y1="91525" x2="43000" y2="99576"/>
                        <a14:foregroundMark x1="22250" y1="93644" x2="8250" y2="97881"/>
                        <a14:foregroundMark x1="71500" y1="35593" x2="88000" y2="28390"/>
                        <a14:foregroundMark x1="28500" y1="5085" x2="6750" y2="13559"/>
                        <a14:foregroundMark x1="77000" y1="75000" x2="62500" y2="86441"/>
                        <a14:foregroundMark x1="71000" y1="91525" x2="83750" y2="97881"/>
                        <a14:foregroundMark x1="72500" y1="94492" x2="67750" y2="99576"/>
                        <a14:foregroundMark x1="75500" y1="53814" x2="78000" y2="19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6" y="3103373"/>
            <a:ext cx="3594775" cy="178473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29" y="3027426"/>
            <a:ext cx="2936576" cy="1936621"/>
          </a:xfrm>
          <a:prstGeom prst="rect">
            <a:avLst/>
          </a:prstGeom>
        </p:spPr>
      </p:pic>
      <p:pic>
        <p:nvPicPr>
          <p:cNvPr id="5" name="Shape 10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body" idx="1"/>
          </p:nvPr>
        </p:nvSpPr>
        <p:spPr>
          <a:xfrm>
            <a:off x="673443" y="1376289"/>
            <a:ext cx="7999639" cy="34738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สมาชิกกลุ่มทบทวนประสบการณ์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“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การลงโทษที่ฝังใจหรือคำพูดที่แทงใจ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”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จากคุณครูในอดีต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และตอบคำถาม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ใ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นใบงานที่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2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    (หน้า </a:t>
            </a: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4)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  <a:p>
            <a:pPr lvl="2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การลงโทษที่คุณครูทำแล้วทำให้เรารู้สึกไม่ชอบหรือ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    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รู้สึกไม่ดีกับคุณครู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?</a:t>
            </a:r>
          </a:p>
          <a:p>
            <a:pPr lvl="2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1" spc="-63" dirty="0">
                <a:latin typeface="DilleniaUPC" pitchFamily="18" charset="-34"/>
                <a:cs typeface="DilleniaUPC" pitchFamily="18" charset="-34"/>
              </a:rPr>
              <a:t>คำพูดที่ท่านพูดแล้วเรารู้สึกไม่ชอบหรือไม่มีความสุขที่ได้ฟัง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ในเวลานั้นคุณครูพูดอะไร?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ทำให้เรารู้สึกอย่างไร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?</a:t>
            </a:r>
          </a:p>
        </p:txBody>
      </p:sp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xfrm>
            <a:off x="1281010" y="369318"/>
            <a:ext cx="6449606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r>
              <a:rPr sz="5500" b="1" dirty="0" err="1">
                <a:latin typeface="DilleniaUPC" pitchFamily="18" charset="-34"/>
                <a:cs typeface="DilleniaUPC" pitchFamily="18" charset="-34"/>
              </a:rPr>
              <a:t>การลงโทษที่ฝังใจ</a:t>
            </a:r>
            <a:endParaRPr sz="55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1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/>
          </p:cNvSpPr>
          <p:nvPr>
            <p:ph type="body" idx="1"/>
          </p:nvPr>
        </p:nvSpPr>
        <p:spPr>
          <a:xfrm>
            <a:off x="624008" y="1362122"/>
            <a:ext cx="8052447" cy="3753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0425" indent="-220425" defTabSz="289701">
              <a:spcBef>
                <a:spcPts val="0"/>
              </a:spcBef>
              <a:defRPr sz="2844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 err="1">
                <a:latin typeface="DilleniaUPC" pitchFamily="18" charset="-34"/>
                <a:cs typeface="DilleniaUPC" pitchFamily="18" charset="-34"/>
              </a:rPr>
              <a:t>จับกลุ่มย่อย</a:t>
            </a:r>
            <a:r>
              <a:rPr sz="2800" dirty="0">
                <a:latin typeface="DilleniaUPC" pitchFamily="18" charset="-34"/>
                <a:cs typeface="DilleniaUPC" pitchFamily="18" charset="-34"/>
              </a:rPr>
              <a:t> 4 </a:t>
            </a:r>
            <a:r>
              <a:rPr sz="2800" dirty="0" err="1">
                <a:latin typeface="DilleniaUPC" pitchFamily="18" charset="-34"/>
                <a:cs typeface="DilleniaUPC" pitchFamily="18" charset="-34"/>
              </a:rPr>
              <a:t>คน</a:t>
            </a:r>
            <a:r>
              <a:rPr sz="28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dirty="0" err="1">
                <a:latin typeface="DilleniaUPC" pitchFamily="18" charset="-34"/>
                <a:cs typeface="DilleniaUPC" pitchFamily="18" charset="-34"/>
              </a:rPr>
              <a:t>แลกเปลี่ยนประสบการณ์</a:t>
            </a:r>
            <a:r>
              <a:rPr sz="2800" dirty="0">
                <a:latin typeface="DilleniaUPC" pitchFamily="18" charset="-34"/>
                <a:cs typeface="DilleniaUPC" pitchFamily="18" charset="-34"/>
              </a:rPr>
              <a:t> “</a:t>
            </a:r>
            <a:r>
              <a:rPr sz="2800" dirty="0" err="1">
                <a:latin typeface="DilleniaUPC" pitchFamily="18" charset="-34"/>
                <a:cs typeface="DilleniaUPC" pitchFamily="18" charset="-34"/>
              </a:rPr>
              <a:t>การลงโทษที่ฝังใจหรือคำพูดที่แทงใจ</a:t>
            </a:r>
            <a:r>
              <a:rPr sz="2800" dirty="0">
                <a:latin typeface="DilleniaUPC" pitchFamily="18" charset="-34"/>
                <a:cs typeface="DilleniaUPC" pitchFamily="18" charset="-34"/>
              </a:rPr>
              <a:t>” </a:t>
            </a:r>
            <a:r>
              <a:rPr lang="th-TH" sz="2800" dirty="0">
                <a:latin typeface="DilleniaUPC" pitchFamily="18" charset="-34"/>
                <a:cs typeface="DilleniaUPC" pitchFamily="18" charset="-34"/>
              </a:rPr>
              <a:t>    </a:t>
            </a:r>
            <a:r>
              <a:rPr sz="2800" dirty="0" err="1">
                <a:latin typeface="DilleniaUPC" pitchFamily="18" charset="-34"/>
                <a:cs typeface="DilleniaUPC" pitchFamily="18" charset="-34"/>
              </a:rPr>
              <a:t>โดยผลัดกันเล่าคนละ</a:t>
            </a:r>
            <a:r>
              <a:rPr sz="28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2800" dirty="0">
                <a:latin typeface="DilleniaUPC" pitchFamily="18" charset="-34"/>
                <a:cs typeface="DilleniaUPC" pitchFamily="18" charset="-34"/>
              </a:rPr>
              <a:t>5</a:t>
            </a:r>
            <a:r>
              <a:rPr sz="28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dirty="0" err="1">
                <a:latin typeface="DilleniaUPC" pitchFamily="18" charset="-34"/>
                <a:cs typeface="DilleniaUPC" pitchFamily="18" charset="-34"/>
              </a:rPr>
              <a:t>นาที</a:t>
            </a:r>
            <a:r>
              <a:rPr sz="28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dirty="0" err="1">
                <a:latin typeface="DilleniaUPC" pitchFamily="18" charset="-34"/>
                <a:cs typeface="DilleniaUPC" pitchFamily="18" charset="-34"/>
              </a:rPr>
              <a:t>สมาชิกฟังอย่างตั้งใจแล้วช่วยกันรวบรวม</a:t>
            </a:r>
            <a:r>
              <a:rPr lang="th-TH" sz="2800" dirty="0">
                <a:latin typeface="DilleniaUPC" pitchFamily="18" charset="-34"/>
                <a:cs typeface="DilleniaUPC" pitchFamily="18" charset="-34"/>
              </a:rPr>
              <a:t> 							  </a:t>
            </a:r>
            <a:r>
              <a:rPr lang="th-TH" sz="28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- </a:t>
            </a:r>
            <a:r>
              <a:rPr sz="2800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ลักษณะการลงโทษที่ฝังใจ</a:t>
            </a:r>
            <a:r>
              <a:rPr sz="28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3 </a:t>
            </a:r>
            <a:r>
              <a:rPr sz="2800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ข้อ</a:t>
            </a:r>
            <a:r>
              <a:rPr lang="th-TH" sz="28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                                          			         - </a:t>
            </a:r>
            <a:r>
              <a:rPr sz="2800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คำพูดที่แทงใจ</a:t>
            </a:r>
            <a:r>
              <a:rPr sz="28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2 </a:t>
            </a:r>
            <a:r>
              <a:rPr sz="2800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ข้อ</a:t>
            </a:r>
            <a:endParaRPr sz="2800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  <a:p>
            <a:pPr marL="220425" indent="-220425" defTabSz="289701">
              <a:spcBef>
                <a:spcPts val="0"/>
              </a:spcBef>
              <a:defRPr sz="2844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 err="1">
                <a:latin typeface="DilleniaUPC" pitchFamily="18" charset="-34"/>
                <a:cs typeface="DilleniaUPC" pitchFamily="18" charset="-34"/>
              </a:rPr>
              <a:t>ตัวแทนแต่ละกลุ่มย่อยนำเสนอการลงโทษที่ฝังใจและคำพูดที่แทงใจทั้ง</a:t>
            </a:r>
            <a:r>
              <a:rPr sz="2800" dirty="0">
                <a:latin typeface="DilleniaUPC" pitchFamily="18" charset="-34"/>
                <a:cs typeface="DilleniaUPC" pitchFamily="18" charset="-34"/>
              </a:rPr>
              <a:t> 5 </a:t>
            </a:r>
            <a:r>
              <a:rPr sz="2800" dirty="0" err="1">
                <a:latin typeface="DilleniaUPC" pitchFamily="18" charset="-34"/>
                <a:cs typeface="DilleniaUPC" pitchFamily="18" charset="-34"/>
              </a:rPr>
              <a:t>ข้อที่สรุปมาได้ในกลุ่มใหญ่</a:t>
            </a:r>
            <a:endParaRPr sz="2800" dirty="0">
              <a:latin typeface="DilleniaUPC" pitchFamily="18" charset="-34"/>
              <a:cs typeface="DilleniaUPC" pitchFamily="18" charset="-34"/>
            </a:endParaRPr>
          </a:p>
          <a:p>
            <a:pPr marL="220425" indent="-220425" defTabSz="289701">
              <a:spcBef>
                <a:spcPts val="0"/>
              </a:spcBef>
              <a:defRPr sz="2844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 err="1">
                <a:latin typeface="DilleniaUPC" pitchFamily="18" charset="-34"/>
                <a:cs typeface="DilleniaUPC" pitchFamily="18" charset="-34"/>
              </a:rPr>
              <a:t>ตัวแทนกลุ่มใหญ่นำเสนอการลงโทษที่ฝังใจและคำพูดที่แทงใจ</a:t>
            </a:r>
            <a:r>
              <a:rPr lang="th-TH" sz="2800" dirty="0">
                <a:latin typeface="DilleniaUPC" pitchFamily="18" charset="-34"/>
                <a:cs typeface="DilleniaUPC" pitchFamily="18" charset="-34"/>
              </a:rPr>
              <a:t>       </a:t>
            </a:r>
            <a:r>
              <a:rPr sz="2800" dirty="0" err="1">
                <a:latin typeface="DilleniaUPC" pitchFamily="18" charset="-34"/>
                <a:cs typeface="DilleniaUPC" pitchFamily="18" charset="-34"/>
              </a:rPr>
              <a:t>ทั้ง</a:t>
            </a:r>
            <a:r>
              <a:rPr lang="th-TH" sz="28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dirty="0">
                <a:latin typeface="DilleniaUPC" pitchFamily="18" charset="-34"/>
                <a:cs typeface="DilleniaUPC" pitchFamily="18" charset="-34"/>
              </a:rPr>
              <a:t>5 </a:t>
            </a:r>
            <a:r>
              <a:rPr sz="2800" dirty="0" err="1">
                <a:latin typeface="DilleniaUPC" pitchFamily="18" charset="-34"/>
                <a:cs typeface="DilleniaUPC" pitchFamily="18" charset="-34"/>
              </a:rPr>
              <a:t>ข้อที่สรุปมาได้ในห้องรวม</a:t>
            </a:r>
            <a:endParaRPr sz="2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Shape 485"/>
          <p:cNvSpPr txBox="1">
            <a:spLocks/>
          </p:cNvSpPr>
          <p:nvPr/>
        </p:nvSpPr>
        <p:spPr>
          <a:xfrm>
            <a:off x="1483532" y="293372"/>
            <a:ext cx="6449606" cy="936836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การลงโทษที่ฝังใจ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1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/>
          </p:cNvSpPr>
          <p:nvPr>
            <p:ph type="body" idx="1"/>
          </p:nvPr>
        </p:nvSpPr>
        <p:spPr>
          <a:xfrm>
            <a:off x="1377095" y="1508508"/>
            <a:ext cx="6987027" cy="33151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55708">
              <a:spcBef>
                <a:spcPts val="0"/>
              </a:spcBef>
              <a:buNone/>
              <a:defRPr sz="3492"/>
            </a:pPr>
            <a:r>
              <a:rPr lang="en-US" sz="3400" b="1" dirty="0">
                <a:latin typeface="DilleniaUPC" pitchFamily="18" charset="-34"/>
                <a:cs typeface="DilleniaUPC" pitchFamily="18" charset="-34"/>
              </a:rPr>
              <a:t>1.  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ลงโทษ</a:t>
            </a:r>
            <a:r>
              <a:rPr sz="34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ระหว่างหรือทันที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ที่เด็กแสดงพฤติกรรมที่ไม่เหมาะสม</a:t>
            </a:r>
            <a:endParaRPr sz="3400" b="1" dirty="0">
              <a:latin typeface="DilleniaUPC" pitchFamily="18" charset="-34"/>
              <a:cs typeface="DilleniaUPC" pitchFamily="18" charset="-34"/>
            </a:endParaRPr>
          </a:p>
          <a:p>
            <a:pPr marL="0" indent="0" defTabSz="355708">
              <a:spcBef>
                <a:spcPts val="0"/>
              </a:spcBef>
              <a:buNone/>
              <a:defRPr sz="3492"/>
            </a:pPr>
            <a:r>
              <a:rPr lang="en-US" sz="3400" b="1" dirty="0">
                <a:latin typeface="DilleniaUPC" pitchFamily="18" charset="-34"/>
                <a:cs typeface="DilleniaUPC" pitchFamily="18" charset="-34"/>
              </a:rPr>
              <a:t>2.  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ความรุนแรงของการลงโทษต้อง</a:t>
            </a:r>
            <a:r>
              <a:rPr sz="34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พอเหมาะ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กับความผิดที่เด็กทำ</a:t>
            </a:r>
            <a:endParaRPr sz="3400" b="1" dirty="0">
              <a:latin typeface="DilleniaUPC" pitchFamily="18" charset="-34"/>
              <a:cs typeface="DilleniaUPC" pitchFamily="18" charset="-34"/>
            </a:endParaRPr>
          </a:p>
          <a:p>
            <a:pPr marL="0" indent="0" defTabSz="355708">
              <a:spcBef>
                <a:spcPts val="0"/>
              </a:spcBef>
              <a:buNone/>
              <a:defRPr sz="3492"/>
            </a:pPr>
            <a:r>
              <a:rPr lang="en-US" sz="34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3. </a:t>
            </a:r>
            <a:r>
              <a:rPr lang="th-TH" sz="34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 </a:t>
            </a:r>
            <a:r>
              <a:rPr sz="34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หลีกเลี่ยง</a:t>
            </a:r>
            <a:r>
              <a:rPr sz="3400" b="1" dirty="0" err="1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การลงโทษด้วย</a:t>
            </a:r>
            <a:r>
              <a:rPr sz="34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การตีหรือใช้ความรุนแรง</a:t>
            </a:r>
            <a:endParaRPr sz="3400" b="1" u="sng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  <a:p>
            <a:pPr marL="0" indent="0" defTabSz="355708">
              <a:spcBef>
                <a:spcPts val="0"/>
              </a:spcBef>
              <a:buNone/>
              <a:defRPr sz="3492"/>
            </a:pPr>
            <a:r>
              <a:rPr lang="en-US" sz="34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4. </a:t>
            </a:r>
            <a:r>
              <a:rPr lang="th-TH" sz="34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 </a:t>
            </a:r>
            <a:r>
              <a:rPr sz="34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ไม่ลงโทษในลักษณะประจาน</a:t>
            </a:r>
            <a:r>
              <a:rPr sz="34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400" b="1" dirty="0" err="1">
                <a:latin typeface="DilleniaUPC" pitchFamily="18" charset="-34"/>
                <a:cs typeface="DilleniaUPC" pitchFamily="18" charset="-34"/>
              </a:rPr>
              <a:t>หรือทำให้เด็กเสียหน้า</a:t>
            </a:r>
            <a:endParaRPr sz="34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Shape 485"/>
          <p:cNvSpPr txBox="1">
            <a:spLocks/>
          </p:cNvSpPr>
          <p:nvPr/>
        </p:nvSpPr>
        <p:spPr>
          <a:xfrm>
            <a:off x="1382271" y="221010"/>
            <a:ext cx="6784503" cy="1135606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การลงโทษที่ฝังใจ</a:t>
            </a:r>
          </a:p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8 ข้อควรปฏิบัติเพื่อให้การลงโทษมีประสิทธิภาพ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1" build="p" bldLvl="5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/>
          </p:cNvSpPr>
          <p:nvPr>
            <p:ph type="body" idx="1"/>
          </p:nvPr>
        </p:nvSpPr>
        <p:spPr>
          <a:xfrm>
            <a:off x="539552" y="1508508"/>
            <a:ext cx="8136904" cy="33151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63043">
              <a:spcBef>
                <a:spcPts val="0"/>
              </a:spcBef>
              <a:buNone/>
              <a:defRPr sz="3564"/>
            </a:pP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5.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 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ควร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เตือนหรือออกคำสั่งอย่างจริงจัง</a:t>
            </a:r>
            <a:r>
              <a:rPr sz="30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ก่อนจะลงโทษ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ตาม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ข้อตกลง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0" indent="0" defTabSz="363043">
              <a:spcBef>
                <a:spcPts val="0"/>
              </a:spcBef>
              <a:buNone/>
              <a:defRPr sz="3564"/>
            </a:pP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     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-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ขยับเข้าไปใกล้ตัวเด็กมากที่สุด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แตะตัวเด็กเบาๆ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มองหน้าเด็กขณะพูด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0" indent="0" defTabSz="363043">
              <a:spcBef>
                <a:spcPts val="0"/>
              </a:spcBef>
              <a:buNone/>
              <a:defRPr sz="3564"/>
            </a:pP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    -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บอกข้อตกลงด้วยน้ำเสียงหนักแน่นว่าพฤติกรรมอะไรที่ทำไม่ถูกต้อง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          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จะเกิดอะไรขึ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้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นถ้ายังทำอยู่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0" indent="0" defTabSz="363043">
              <a:spcBef>
                <a:spcPts val="0"/>
              </a:spcBef>
              <a:buNone/>
              <a:defRPr sz="3564"/>
            </a:pP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	-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ใช้คำพูดที่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“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สั้น</a:t>
            </a:r>
            <a:r>
              <a:rPr sz="30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กระชับ</a:t>
            </a:r>
            <a:r>
              <a:rPr sz="30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เข้าใจง่าย</a:t>
            </a:r>
            <a:r>
              <a:rPr sz="30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” 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ไม่บ่น</a:t>
            </a:r>
            <a:r>
              <a:rPr sz="30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ไม่ขู่</a:t>
            </a:r>
            <a:endParaRPr sz="3000" b="1" u="sng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Shape 485"/>
          <p:cNvSpPr txBox="1">
            <a:spLocks/>
          </p:cNvSpPr>
          <p:nvPr/>
        </p:nvSpPr>
        <p:spPr>
          <a:xfrm>
            <a:off x="1382271" y="238543"/>
            <a:ext cx="6784503" cy="1135606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การลงโทษที่ฝังใจ</a:t>
            </a:r>
          </a:p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8 ข้อควรปฏิบัติเพื่อให้การลงโทษมีประสิทธิภาพ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1" uiExpand="1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body" idx="1"/>
          </p:nvPr>
        </p:nvSpPr>
        <p:spPr>
          <a:xfrm>
            <a:off x="624008" y="1584454"/>
            <a:ext cx="7980440" cy="33151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6.  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ผู้ใหญ่ทุกคนที่อยู่รอบตัวเด็กควรใช้วิธีการลงโทษที่เป็น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	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แนวทางเดียวกัน</a:t>
            </a:r>
            <a:r>
              <a:rPr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     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ไม่ขัดแย้งกันเอง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หรือคอยให้ท้ายเด็ก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  <a:p>
            <a:pPr marL="0" indent="0">
              <a:buNone/>
            </a:pP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7.  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การลงโทษ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ทุกครั้งที่ทำผิด</a:t>
            </a:r>
            <a:r>
              <a:rPr sz="30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และสม่ำเสมอ</a:t>
            </a:r>
            <a:r>
              <a:rPr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ได้ผลดีกว่าการ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	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ลงโทษอย่างรุนแรงครั้งเดียว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  <a:p>
            <a:pPr marL="0" indent="0">
              <a:buNone/>
            </a:pP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8.  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หลังเสร็จสิ้นการลงโทษ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ควรใช้เทคนิคสร้างวินัยเพื่อ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ส่งเสริม</a:t>
            </a:r>
            <a:r>
              <a:rPr lang="th-TH"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	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พฤติกรรมทางบวกร่วมด้วย</a:t>
            </a:r>
            <a:r>
              <a:rPr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เช่น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มองหาจุดดีเพื่อชม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หรือให้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	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รางวัล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Shape 485"/>
          <p:cNvSpPr txBox="1">
            <a:spLocks/>
          </p:cNvSpPr>
          <p:nvPr/>
        </p:nvSpPr>
        <p:spPr>
          <a:xfrm>
            <a:off x="1281010" y="221009"/>
            <a:ext cx="6784503" cy="1135606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การลงโทษที่ฝังใจ</a:t>
            </a:r>
          </a:p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8 ข้อควรปฏิบัติเพื่อให้การลงโทษมีประสิทธิภาพ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" grpId="1" uiExpand="1" build="p" bldLvl="5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667229" y="1785413"/>
            <a:ext cx="1159988" cy="669727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500" dirty="0">
                <a:latin typeface="DilleniaUPC" pitchFamily="18" charset="-34"/>
                <a:cs typeface="DilleniaUPC" pitchFamily="18" charset="-34"/>
              </a:rPr>
              <a:t>3R</a:t>
            </a:r>
          </a:p>
        </p:txBody>
      </p:sp>
      <p:sp>
        <p:nvSpPr>
          <p:cNvPr id="297" name="Shape 297"/>
          <p:cNvSpPr/>
          <p:nvPr/>
        </p:nvSpPr>
        <p:spPr>
          <a:xfrm>
            <a:off x="4778634" y="3182145"/>
            <a:ext cx="1419821" cy="669727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DilleniaUPC" pitchFamily="18" charset="-34"/>
                <a:cs typeface="DilleniaUPC" pitchFamily="18" charset="-34"/>
              </a:rPr>
              <a:t>สร้างวินัย</a:t>
            </a:r>
            <a:endParaRPr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2293622" y="1785412"/>
            <a:ext cx="2155578" cy="669727"/>
          </a:xfrm>
          <a:prstGeom prst="rect">
            <a:avLst/>
          </a:prstGeom>
          <a:solidFill>
            <a:srgbClr val="FFA3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100" dirty="0">
                <a:latin typeface="DilleniaUPC" pitchFamily="18" charset="-34"/>
                <a:cs typeface="DilleniaUPC" pitchFamily="18" charset="-34"/>
              </a:rPr>
              <a:t>Relationship</a:t>
            </a:r>
          </a:p>
        </p:txBody>
      </p:sp>
      <p:sp>
        <p:nvSpPr>
          <p:cNvPr id="299" name="Shape 299"/>
          <p:cNvSpPr/>
          <p:nvPr/>
        </p:nvSpPr>
        <p:spPr>
          <a:xfrm>
            <a:off x="5238000" y="1785413"/>
            <a:ext cx="1159988" cy="669727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100" dirty="0">
                <a:latin typeface="DilleniaUPC" pitchFamily="18" charset="-34"/>
                <a:cs typeface="DilleniaUPC" pitchFamily="18" charset="-34"/>
              </a:rPr>
              <a:t>Rule</a:t>
            </a:r>
          </a:p>
        </p:txBody>
      </p:sp>
      <p:sp>
        <p:nvSpPr>
          <p:cNvPr id="300" name="Shape 300"/>
          <p:cNvSpPr/>
          <p:nvPr/>
        </p:nvSpPr>
        <p:spPr>
          <a:xfrm>
            <a:off x="7063266" y="1785413"/>
            <a:ext cx="1840598" cy="669727"/>
          </a:xfrm>
          <a:prstGeom prst="rect">
            <a:avLst/>
          </a:prstGeom>
          <a:gradFill>
            <a:gsLst>
              <a:gs pos="0">
                <a:schemeClr val="accent5">
                  <a:hueOff val="-444211"/>
                  <a:satOff val="-14915"/>
                  <a:lumOff val="22857"/>
                </a:schemeClr>
              </a:gs>
              <a:gs pos="100000">
                <a:srgbClr val="F2F7FF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100" dirty="0">
                <a:latin typeface="DilleniaUPC" pitchFamily="18" charset="-34"/>
                <a:cs typeface="DilleniaUPC" pitchFamily="18" charset="-34"/>
              </a:rPr>
              <a:t>Resilience</a:t>
            </a:r>
          </a:p>
        </p:txBody>
      </p:sp>
      <p:sp>
        <p:nvSpPr>
          <p:cNvPr id="301" name="Shape 301"/>
          <p:cNvSpPr/>
          <p:nvPr/>
        </p:nvSpPr>
        <p:spPr>
          <a:xfrm>
            <a:off x="668654" y="3173329"/>
            <a:ext cx="1159988" cy="669727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500" dirty="0">
                <a:latin typeface="DilleniaUPC" pitchFamily="18" charset="-34"/>
                <a:cs typeface="DilleniaUPC" pitchFamily="18" charset="-34"/>
              </a:rPr>
              <a:t>3ส</a:t>
            </a:r>
          </a:p>
        </p:txBody>
      </p:sp>
      <p:sp>
        <p:nvSpPr>
          <p:cNvPr id="302" name="Shape 302"/>
          <p:cNvSpPr/>
          <p:nvPr/>
        </p:nvSpPr>
        <p:spPr>
          <a:xfrm flipV="1">
            <a:off x="4778634" y="2002369"/>
            <a:ext cx="1" cy="261194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03" name="Shape 303"/>
          <p:cNvSpPr/>
          <p:nvPr/>
        </p:nvSpPr>
        <p:spPr>
          <a:xfrm flipH="1">
            <a:off x="4573251" y="2116581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04" name="Shape 304"/>
          <p:cNvSpPr/>
          <p:nvPr/>
        </p:nvSpPr>
        <p:spPr>
          <a:xfrm flipH="1">
            <a:off x="6573789" y="2120276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05" name="Shape 305"/>
          <p:cNvSpPr/>
          <p:nvPr/>
        </p:nvSpPr>
        <p:spPr>
          <a:xfrm flipH="1">
            <a:off x="6573789" y="2187249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2141730" y="3182145"/>
            <a:ext cx="2155578" cy="669727"/>
          </a:xfrm>
          <a:prstGeom prst="rect">
            <a:avLst/>
          </a:prstGeom>
          <a:solidFill>
            <a:srgbClr val="FFA3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100" dirty="0" err="1">
                <a:latin typeface="DilleniaUPC" pitchFamily="18" charset="-34"/>
                <a:cs typeface="DilleniaUPC" pitchFamily="18" charset="-34"/>
              </a:rPr>
              <a:t>สัมพันธภาพ</a:t>
            </a:r>
            <a:endParaRPr sz="41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07" name="Shape 307"/>
          <p:cNvSpPr/>
          <p:nvPr/>
        </p:nvSpPr>
        <p:spPr>
          <a:xfrm flipH="1">
            <a:off x="4349629" y="3597765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08" name="Shape 308"/>
          <p:cNvSpPr/>
          <p:nvPr/>
        </p:nvSpPr>
        <p:spPr>
          <a:xfrm flipH="1">
            <a:off x="6369328" y="3508192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09" name="Shape 309"/>
          <p:cNvSpPr/>
          <p:nvPr/>
        </p:nvSpPr>
        <p:spPr>
          <a:xfrm flipH="1">
            <a:off x="6369328" y="3569208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10" name="Shape 310"/>
          <p:cNvSpPr/>
          <p:nvPr/>
        </p:nvSpPr>
        <p:spPr>
          <a:xfrm flipV="1">
            <a:off x="4535420" y="3468235"/>
            <a:ext cx="1" cy="261194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7014751" y="3225324"/>
            <a:ext cx="1508456" cy="669727"/>
          </a:xfrm>
          <a:prstGeom prst="rect">
            <a:avLst/>
          </a:prstGeom>
          <a:gradFill>
            <a:gsLst>
              <a:gs pos="0">
                <a:schemeClr val="accent5">
                  <a:hueOff val="-444211"/>
                  <a:satOff val="-14915"/>
                  <a:lumOff val="22857"/>
                </a:schemeClr>
              </a:gs>
              <a:gs pos="100000">
                <a:srgbClr val="F2F7FF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100" dirty="0" err="1">
                <a:latin typeface="DilleniaUPC" pitchFamily="18" charset="-34"/>
                <a:cs typeface="DilleniaUPC" pitchFamily="18" charset="-34"/>
              </a:rPr>
              <a:t>สอนง่าย</a:t>
            </a:r>
            <a:endParaRPr sz="41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6" name="Shape 281"/>
          <p:cNvSpPr>
            <a:spLocks noGrp="1"/>
          </p:cNvSpPr>
          <p:nvPr>
            <p:ph type="title"/>
          </p:nvPr>
        </p:nvSpPr>
        <p:spPr>
          <a:xfrm>
            <a:off x="1489009" y="255399"/>
            <a:ext cx="6733873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ปัจจัยพื้นฐานในการปรับพฤติกรรมเด็ก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19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093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24009" y="1394589"/>
            <a:ext cx="8052448" cy="3587851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514350" indent="-514350">
              <a:spcBef>
                <a:spcPts val="0"/>
              </a:spcBef>
              <a:buClr>
                <a:srgbClr val="000000"/>
              </a:buClr>
              <a:buSzPct val="74482"/>
              <a:buAutoNum type="arabicPeriod"/>
            </a:pP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Time out -</a:t>
            </a:r>
            <a:r>
              <a:rPr lang="en-US" sz="28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แยกเด็ก</a:t>
            </a:r>
            <a:r>
              <a:rPr lang="en-US" sz="2800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เพื่อหยุดพฤติกรรมที่ไม่เหมาะสม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และฝึกการควบคุมอารมณ์โดยไม่ดุ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ไม่ปลอบ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ไม่ขู่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ไม่ตี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	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74482"/>
              <a:buFontTx/>
              <a:buChar char="-"/>
            </a:pP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หยุดพักกิจกรรมที่ทำอยู่ชั่วคราว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ให้นั่งเก้าอี้ในมุมสงบ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		       		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74482"/>
              <a:buNone/>
            </a:pP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- 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มุมสงบ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??? 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ระยะเวลา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???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74482"/>
              <a:buNone/>
            </a:pP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2. Removal of privileges - </a:t>
            </a:r>
            <a:r>
              <a:rPr lang="en-US" sz="28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ตัดสิทธิ์</a:t>
            </a:r>
            <a:r>
              <a:rPr lang="en-US" sz="28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ริบของ</a:t>
            </a:r>
            <a:r>
              <a:rPr lang="en-US" sz="28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งดกิจกรรม</a:t>
            </a:r>
            <a:r>
              <a:rPr lang="en-US" sz="28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					             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- 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ตกลงกติกาให้ชัดเจนว่าอะไรที่ทำไม่ถูกต้อง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เด็กจะเสียอะไร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จะได้คืนมาได้อย่างไร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    - 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หากเป็นการ</a:t>
            </a:r>
            <a:r>
              <a:rPr lang="en-US" sz="2800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ตัดสิทธิ์</a:t>
            </a:r>
            <a:r>
              <a:rPr lang="en-US" sz="2800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/</a:t>
            </a:r>
            <a:r>
              <a:rPr lang="en-US" sz="2800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ริบของ</a:t>
            </a:r>
            <a:r>
              <a:rPr lang="en-US" sz="2800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/</a:t>
            </a:r>
            <a:r>
              <a:rPr lang="en-US" sz="2800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งดกิจกรรมที่เกี่ยวข้องกั</a:t>
            </a:r>
            <a:r>
              <a:rPr lang="th-TH" sz="2800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บ</a:t>
            </a:r>
            <a:r>
              <a:rPr lang="en-US" sz="2800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พฤติกรรมไม่พึงประสงค์</a:t>
            </a:r>
            <a:r>
              <a:rPr lang="en-US" sz="28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จะยิ่งได้ผลดี</a:t>
            </a:r>
            <a:r>
              <a:rPr lang="en-US" sz="28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</a:p>
        </p:txBody>
      </p:sp>
      <p:sp>
        <p:nvSpPr>
          <p:cNvPr id="6" name="Shape 485"/>
          <p:cNvSpPr txBox="1">
            <a:spLocks/>
          </p:cNvSpPr>
          <p:nvPr/>
        </p:nvSpPr>
        <p:spPr>
          <a:xfrm>
            <a:off x="1432902" y="221010"/>
            <a:ext cx="6784503" cy="983714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 fontScale="925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การลงโทษ </a:t>
            </a:r>
          </a:p>
          <a:p>
            <a:r>
              <a:rPr lang="en-US" sz="3800" b="1" dirty="0">
                <a:latin typeface="DilleniaUPC" pitchFamily="18" charset="-34"/>
                <a:cs typeface="DilleniaUPC" pitchFamily="18" charset="-34"/>
              </a:rPr>
              <a:t>4 </a:t>
            </a:r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เทคนิคการจัดการพฤติกรรมไม่พึงประสงค์ของเด็ก 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47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323528" y="1584453"/>
            <a:ext cx="8280920" cy="3315146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74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3. Overcorrection -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ให้ทำงานที่เด็กไม่ชอบแต่เป็นประโยชน์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หรือ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แก้ไขสิ่งผิดพลาด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ที่เด็กทำในครั้งนั้นๆ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							                                             -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บอกเด็กให้ชัดเจนว่าทำอะไรผิด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ต้องแก้ไขอย่างไร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นานเท่าใด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74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4. Ignorance-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เพิกเฉย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												                        -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เพิกเฉยในพฤติกรรมไม่พึงประสงค์ที่ไม่ก่อให้เกิดอันตราย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		                            -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แสดงให้เห็นว่าผู้ใหญ่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ไม่ให้ความสนใจกับพฤติกรรมที่ไม่เหมาะสมนั้น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และไม่ต้องการให้เด็กทำอีก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							                                                            -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ต้องใช้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ความอดทน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สูง</a:t>
            </a:r>
            <a:endParaRPr lang="en-US" sz="3000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" name="Shape 485"/>
          <p:cNvSpPr txBox="1">
            <a:spLocks/>
          </p:cNvSpPr>
          <p:nvPr/>
        </p:nvSpPr>
        <p:spPr>
          <a:xfrm>
            <a:off x="1382271" y="221010"/>
            <a:ext cx="6784503" cy="1135606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การลงโทษ </a:t>
            </a:r>
          </a:p>
          <a:p>
            <a:r>
              <a:rPr lang="en-US" sz="3800" b="1" dirty="0">
                <a:latin typeface="DilleniaUPC" pitchFamily="18" charset="-34"/>
                <a:cs typeface="DilleniaUPC" pitchFamily="18" charset="-34"/>
              </a:rPr>
              <a:t>4 </a:t>
            </a:r>
            <a:r>
              <a:rPr lang="th-TH" sz="3800" b="1" dirty="0">
                <a:latin typeface="DilleniaUPC" pitchFamily="18" charset="-34"/>
                <a:cs typeface="DilleniaUPC" pitchFamily="18" charset="-34"/>
              </a:rPr>
              <a:t>เทคนิคการจัดการพฤติกรรมไม่พึงประสงค์ของเด็ก 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565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0809" y="1523841"/>
            <a:ext cx="8782156" cy="2487056"/>
            <a:chOff x="1419" y="1916"/>
            <a:chExt cx="2924" cy="596"/>
          </a:xfrm>
        </p:grpSpPr>
        <p:sp>
          <p:nvSpPr>
            <p:cNvPr id="102407" name="Text Box 7"/>
            <p:cNvSpPr txBox="1">
              <a:spLocks noChangeArrowheads="1"/>
            </p:cNvSpPr>
            <p:nvPr/>
          </p:nvSpPr>
          <p:spPr bwMode="gray">
            <a:xfrm>
              <a:off x="1751" y="2398"/>
              <a:ext cx="2592" cy="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th-TH" sz="2500" dirty="0">
                  <a:latin typeface="TH SarabunPSK" pitchFamily="34" charset="-34"/>
                  <a:cs typeface="TH SarabunPSK" pitchFamily="34" charset="-34"/>
                </a:rPr>
                <a:t>  </a:t>
              </a:r>
              <a:endParaRPr lang="en-US" sz="25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408" name="Text Box 8"/>
            <p:cNvSpPr txBox="1">
              <a:spLocks noChangeArrowheads="1"/>
            </p:cNvSpPr>
            <p:nvPr/>
          </p:nvSpPr>
          <p:spPr bwMode="gray">
            <a:xfrm>
              <a:off x="1419" y="1916"/>
              <a:ext cx="188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900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</a:p>
          </p:txBody>
        </p:sp>
      </p:grpSp>
      <p:sp>
        <p:nvSpPr>
          <p:cNvPr id="10" name="AutoShape 4"/>
          <p:cNvSpPr>
            <a:spLocks noChangeArrowheads="1"/>
          </p:cNvSpPr>
          <p:nvPr/>
        </p:nvSpPr>
        <p:spPr bwMode="gray">
          <a:xfrm rot="5400000">
            <a:off x="-1095839" y="1095841"/>
            <a:ext cx="5143499" cy="2951820"/>
          </a:xfrm>
          <a:prstGeom prst="upArrow">
            <a:avLst>
              <a:gd name="adj1" fmla="val 57824"/>
              <a:gd name="adj2" fmla="val 54398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57398" tIns="28699" rIns="57398" bIns="28699" anchor="ctr"/>
          <a:lstStyle/>
          <a:p>
            <a:endParaRPr lang="th-TH" sz="32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29648" y="256307"/>
            <a:ext cx="5974414" cy="987729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000">
                <a:srgbClr val="DBF5DD"/>
              </a:gs>
            </a:gsLst>
          </a:gradFill>
          <a:ln/>
          <a:effectLst>
            <a:outerShdw blurRad="38100" dist="25400" dir="5400000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60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126485" y="233832"/>
            <a:ext cx="5780741" cy="987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l"/>
            <a:r>
              <a:rPr lang="th-TH" sz="3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การหยุดพักกิจกรรมที่ทำอยู่ชั่วคราว </a:t>
            </a:r>
            <a:r>
              <a:rPr lang="th-TH" sz="30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ส่งเด็กไปนั่งเก้าอี้           ในมุมสงบหรือห้องว่าง </a:t>
            </a:r>
            <a:r>
              <a:rPr lang="en-US" sz="3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(Time - Out)</a:t>
            </a:r>
            <a:endParaRPr lang="th-TH" sz="30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3002452" y="1145474"/>
            <a:ext cx="5974414" cy="756896"/>
          </a:xfrm>
          <a:prstGeom prst="rect">
            <a:avLst/>
          </a:prstGeom>
          <a:solidFill>
            <a:srgbClr val="C2E1FE"/>
          </a:solidFill>
          <a:ln/>
          <a:effectLst>
            <a:outerShdw blurRad="38100" dist="25400" dir="5400000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45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3196124" y="1254458"/>
            <a:ext cx="5780741" cy="5876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l"/>
            <a:r>
              <a:rPr lang="th-TH" sz="34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งดกิจกรรมที่เด็กชอบ ตัดสิทธิ์ ริบของ</a:t>
            </a:r>
            <a:endParaRPr lang="th-TH" sz="34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3002452" y="1797248"/>
            <a:ext cx="5974414" cy="1080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effectLst>
            <a:outerShdw blurRad="38100" dist="25400" dir="5400000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66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002452" y="2726110"/>
            <a:ext cx="5974414" cy="1403227"/>
          </a:xfrm>
          <a:prstGeom prst="rect">
            <a:avLst/>
          </a:prstGeom>
          <a:solidFill>
            <a:srgbClr val="F9CEAD"/>
          </a:solidFill>
          <a:ln/>
          <a:effectLst>
            <a:outerShdw blurRad="38100" dist="25400" dir="5400000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87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3196124" y="2773539"/>
            <a:ext cx="5780741" cy="1357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l"/>
            <a:r>
              <a:rPr lang="th-TH" sz="28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เพิกเฉย ควรใช้กับพฤติกรรมที่เรียกร้องความสนใจ          ก่อกวนเล็กน้อย ยั่วโมโห ล้อเลียน เช่น ทำฤทธิ์ลงมือลงเท้า      ร้องงอแง ชักสีหน้า ฯลฯ</a:t>
            </a:r>
            <a:endParaRPr lang="th-TH" sz="28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3196122" y="2098917"/>
            <a:ext cx="5780741" cy="5106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l"/>
            <a:r>
              <a:rPr lang="th-TH" sz="29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ให้ทำงานที่เด็กไม่ชอบแต่เกิดประโยชน์  เช่น คัดไทย ท่องศัพท์  </a:t>
            </a:r>
            <a:endParaRPr lang="th-TH" sz="29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31513" y="1010096"/>
            <a:ext cx="1888793" cy="3526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4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เทคนิคการจัดการพฤติกรรมที่ไม่พึงประสงค์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002452" y="3968548"/>
            <a:ext cx="5974414" cy="1080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outerShdw blurRad="38100" dist="25400" dir="5400000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66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6" name="กล่องข้อความ 40"/>
          <p:cNvSpPr txBox="1"/>
          <p:nvPr/>
        </p:nvSpPr>
        <p:spPr>
          <a:xfrm>
            <a:off x="3196122" y="4047080"/>
            <a:ext cx="5780741" cy="956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l"/>
            <a:r>
              <a:rPr lang="th-TH" sz="29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การออกคำสั่งเตือนให้หยุด(</a:t>
            </a:r>
            <a:r>
              <a:rPr lang="en-US" sz="29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Verbal reprimand</a:t>
            </a:r>
            <a:r>
              <a:rPr lang="th-TH" sz="29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 เช่น หยุดนะ  อย่าทำอย่างนี้นะ  </a:t>
            </a:r>
            <a:endParaRPr lang="th-TH" sz="29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17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357962" cy="1010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9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/>
      <p:bldP spid="32" grpId="0" animBg="1"/>
      <p:bldP spid="34" grpId="0"/>
      <p:bldP spid="35" grpId="0" animBg="1"/>
      <p:bldP spid="39" grpId="0" animBg="1"/>
      <p:bldP spid="40" grpId="0"/>
      <p:bldP spid="41" grpId="0"/>
      <p:bldP spid="15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1686055" y="217426"/>
            <a:ext cx="6398976" cy="1135606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4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การสื่อสารเชิงลบ</a:t>
            </a:r>
            <a:r>
              <a:rPr lang="en-US" sz="4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4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(Negative communication)</a:t>
            </a:r>
          </a:p>
        </p:txBody>
      </p:sp>
      <p:sp>
        <p:nvSpPr>
          <p:cNvPr id="636" name="Shape 636"/>
          <p:cNvSpPr/>
          <p:nvPr/>
        </p:nvSpPr>
        <p:spPr>
          <a:xfrm>
            <a:off x="2242991" y="2116075"/>
            <a:ext cx="4798242" cy="915875"/>
          </a:xfrm>
          <a:prstGeom prst="rect">
            <a:avLst/>
          </a:prstGeom>
          <a:gradFill>
            <a:gsLst>
              <a:gs pos="0">
                <a:srgbClr val="ADADAD"/>
              </a:gs>
              <a:gs pos="100000">
                <a:srgbClr val="F2F7FF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10000"/>
              </a:buClr>
              <a:buSzPct val="25000"/>
            </a:pPr>
            <a:r>
              <a:rPr lang="en-US" sz="3800" b="1" dirty="0" err="1">
                <a:solidFill>
                  <a:schemeClr val="tx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ภาษาแก</a:t>
            </a:r>
            <a:r>
              <a:rPr lang="en-US" sz="3800" b="1" dirty="0">
                <a:solidFill>
                  <a:schemeClr val="tx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(You Message)</a:t>
            </a:r>
          </a:p>
        </p:txBody>
      </p:sp>
      <p:sp>
        <p:nvSpPr>
          <p:cNvPr id="637" name="Shape 637"/>
          <p:cNvSpPr/>
          <p:nvPr/>
        </p:nvSpPr>
        <p:spPr>
          <a:xfrm>
            <a:off x="2242991" y="3407156"/>
            <a:ext cx="4798242" cy="915875"/>
          </a:xfrm>
          <a:prstGeom prst="rect">
            <a:avLst/>
          </a:prstGeom>
          <a:gradFill>
            <a:gsLst>
              <a:gs pos="0">
                <a:srgbClr val="ADADAD"/>
              </a:gs>
              <a:gs pos="100000">
                <a:srgbClr val="F2F7FF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10000"/>
              </a:buClr>
              <a:buSzPct val="25000"/>
            </a:pPr>
            <a:r>
              <a:rPr lang="en-US" sz="3800" b="1" dirty="0" err="1">
                <a:solidFill>
                  <a:schemeClr val="tx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ภาษาเขา</a:t>
            </a:r>
            <a:r>
              <a:rPr lang="en-US" sz="3800" b="1" dirty="0">
                <a:solidFill>
                  <a:schemeClr val="tx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</a:p>
          <a:p>
            <a:pPr>
              <a:buClr>
                <a:srgbClr val="010000"/>
              </a:buClr>
              <a:buSzPct val="25000"/>
            </a:pPr>
            <a:r>
              <a:rPr lang="en-US" sz="3800" b="1" dirty="0">
                <a:solidFill>
                  <a:schemeClr val="tx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(He or They Message)</a:t>
            </a:r>
          </a:p>
        </p:txBody>
      </p:sp>
      <p:pic>
        <p:nvPicPr>
          <p:cNvPr id="5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73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0" animBg="1"/>
      <p:bldP spid="6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827584" y="1584453"/>
            <a:ext cx="7776864" cy="3213615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74431"/>
              <a:buFont typeface="Courier New" pitchFamily="49" charset="0"/>
              <a:buChar char="o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มักใช้สรรพนามขึ้นต้นเป็นคนที่กำลังพูดด้วย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เช่น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แก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เธอ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คุณ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</a:p>
          <a:p>
            <a:pPr>
              <a:spcBef>
                <a:spcPts val="2386"/>
              </a:spcBef>
              <a:buClr>
                <a:srgbClr val="000000"/>
              </a:buClr>
              <a:buSzPct val="74431"/>
              <a:buFont typeface="Courier New" pitchFamily="49" charset="0"/>
              <a:buChar char="o"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ผู้พูดไม่สามารถสื่อความรู้สึกนึกคิดและความต้องการให้ผู้ฟังได้อย่างชัดเจน</a:t>
            </a:r>
          </a:p>
          <a:p>
            <a:pPr marL="761720" lvl="2" indent="-259487">
              <a:spcBef>
                <a:spcPts val="2386"/>
              </a:spcBef>
              <a:buClr>
                <a:srgbClr val="000000"/>
              </a:buClr>
              <a:buSzPct val="74431"/>
              <a:buFont typeface="Helvetica Neue"/>
              <a:buChar char="•"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“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ทำไมเธอถึงมาบอกคุณครูตอนนี้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”</a:t>
            </a:r>
          </a:p>
          <a:p>
            <a:pPr marL="761720" lvl="2" indent="-259487">
              <a:spcBef>
                <a:spcPts val="2386"/>
              </a:spcBef>
              <a:buClr>
                <a:srgbClr val="000000"/>
              </a:buClr>
              <a:buSzPct val="74431"/>
              <a:buFont typeface="Helvetica Neue"/>
              <a:buChar char="•"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“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เธอมัวทำอะไรอยู่ถึงได้มาโรงเรียนสายป่านนี้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”</a:t>
            </a:r>
          </a:p>
          <a:p>
            <a:pPr marL="761720" lvl="2" indent="-259487">
              <a:spcBef>
                <a:spcPts val="2386"/>
              </a:spcBef>
              <a:buClr>
                <a:srgbClr val="000000"/>
              </a:buClr>
              <a:buSzPct val="74431"/>
              <a:buFont typeface="Helvetica Neue"/>
              <a:buChar char="•"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“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เรื่องง่ายๆแค่นี้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ทำไมเธอถึงทำไม่ได้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”</a:t>
            </a:r>
          </a:p>
        </p:txBody>
      </p:sp>
      <p:sp>
        <p:nvSpPr>
          <p:cNvPr id="6" name="Shape 633"/>
          <p:cNvSpPr txBox="1">
            <a:spLocks/>
          </p:cNvSpPr>
          <p:nvPr/>
        </p:nvSpPr>
        <p:spPr>
          <a:xfrm>
            <a:off x="1584794" y="293373"/>
            <a:ext cx="6398976" cy="897435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การสื่อสารเชิงลบ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ภาษาแก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(You Message)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592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/>
          <p:nvPr/>
        </p:nvSpPr>
        <p:spPr>
          <a:xfrm>
            <a:off x="803954" y="1631026"/>
            <a:ext cx="7486042" cy="902753"/>
          </a:xfrm>
          <a:prstGeom prst="rect">
            <a:avLst/>
          </a:prstGeom>
          <a:gradFill>
            <a:gsLst>
              <a:gs pos="0">
                <a:srgbClr val="ADADAD"/>
              </a:gs>
              <a:gs pos="100000">
                <a:srgbClr val="F2F7FF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10000"/>
              </a:buClr>
              <a:buSzPct val="25000"/>
            </a:pPr>
            <a:r>
              <a:rPr lang="en-US" sz="3000" b="1" dirty="0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ผู้ฟังมีความลำบากใจที่จะเข้าใจความรู้สึกนึกคิดและความต้องการของผู้พูด</a:t>
            </a:r>
          </a:p>
        </p:txBody>
      </p:sp>
      <p:sp>
        <p:nvSpPr>
          <p:cNvPr id="654" name="Shape 654"/>
          <p:cNvSpPr/>
          <p:nvPr/>
        </p:nvSpPr>
        <p:spPr>
          <a:xfrm>
            <a:off x="803954" y="2875534"/>
            <a:ext cx="7486042" cy="742940"/>
          </a:xfrm>
          <a:prstGeom prst="rect">
            <a:avLst/>
          </a:prstGeom>
          <a:gradFill>
            <a:gsLst>
              <a:gs pos="0">
                <a:srgbClr val="ADADAD"/>
              </a:gs>
              <a:gs pos="100000">
                <a:srgbClr val="F2F7FF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10000"/>
              </a:buClr>
              <a:buSzPct val="25000"/>
            </a:pPr>
            <a:r>
              <a:rPr lang="en-US" sz="3000" b="1" dirty="0" err="1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ผู้ฟังรู้สึกถูกตำหนิ</a:t>
            </a:r>
            <a:r>
              <a:rPr lang="en-US" sz="3000" b="1" dirty="0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/</a:t>
            </a:r>
            <a:r>
              <a:rPr lang="en-US" sz="3000" b="1" dirty="0" err="1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ดูถูก</a:t>
            </a:r>
            <a:r>
              <a:rPr lang="en-US" sz="3000" b="1" dirty="0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/</a:t>
            </a:r>
            <a:r>
              <a:rPr lang="en-US" sz="3000" b="1" dirty="0" err="1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วิพากษ์วิจารณ์และถูกบังคับ</a:t>
            </a:r>
            <a:endParaRPr lang="en-US" sz="3000" b="1" dirty="0">
              <a:solidFill>
                <a:srgbClr val="01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655" name="Shape 655"/>
          <p:cNvSpPr/>
          <p:nvPr/>
        </p:nvSpPr>
        <p:spPr>
          <a:xfrm>
            <a:off x="803954" y="3952403"/>
            <a:ext cx="7486042" cy="897727"/>
          </a:xfrm>
          <a:prstGeom prst="rect">
            <a:avLst/>
          </a:prstGeom>
          <a:gradFill>
            <a:gsLst>
              <a:gs pos="0">
                <a:srgbClr val="ADADAD"/>
              </a:gs>
              <a:gs pos="100000">
                <a:srgbClr val="F2F7FF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10000"/>
              </a:buClr>
              <a:buSzPct val="25000"/>
            </a:pPr>
            <a:r>
              <a:rPr lang="en-US" sz="3000" b="1" dirty="0" err="1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ผู้ฟังถูกตอกย้ำถึงความไม่ดีและเสียคุณค่าในตัวเอง</a:t>
            </a:r>
            <a:endParaRPr lang="en-US" sz="3000" b="1" dirty="0">
              <a:solidFill>
                <a:srgbClr val="01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buClr>
                <a:srgbClr val="010000"/>
              </a:buClr>
              <a:buSzPct val="25000"/>
            </a:pPr>
            <a:r>
              <a:rPr lang="en-US" sz="3000" b="1" dirty="0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(low self-esteem)</a:t>
            </a:r>
          </a:p>
        </p:txBody>
      </p:sp>
      <p:sp>
        <p:nvSpPr>
          <p:cNvPr id="10" name="Shape 633"/>
          <p:cNvSpPr txBox="1">
            <a:spLocks/>
          </p:cNvSpPr>
          <p:nvPr/>
        </p:nvSpPr>
        <p:spPr>
          <a:xfrm>
            <a:off x="1483533" y="221010"/>
            <a:ext cx="6398976" cy="897435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การสื่อสารเชิงลบ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ภาษาแก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(You Message)</a:t>
            </a: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974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" grpId="0" animBg="1"/>
      <p:bldP spid="654" grpId="0" animBg="1"/>
      <p:bldP spid="6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1349638" y="1546480"/>
            <a:ext cx="6522899" cy="3213615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สื่อสารโดยผู้พูดอ้างถึงบุคคลที่</a:t>
            </a: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3 </a:t>
            </a:r>
            <a:r>
              <a:rPr lang="en-US" sz="34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ทำให้สื่อความรู้สึกนึกคิดและความต้องการของตนเองไม่ชัดเจน</a:t>
            </a:r>
            <a:endParaRPr lang="en-US" sz="3400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4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“</a:t>
            </a:r>
            <a:r>
              <a:rPr lang="en-US" sz="34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ใครๆ</a:t>
            </a:r>
            <a:r>
              <a:rPr lang="th-TH" sz="34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4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เขาก็บอกพ่อบอกแม่กันทั้งนั้น</a:t>
            </a:r>
            <a:r>
              <a:rPr lang="en-US" sz="34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”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4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“</a:t>
            </a:r>
            <a:r>
              <a:rPr lang="en-US" sz="34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คุณครู</a:t>
            </a:r>
            <a:r>
              <a:rPr lang="en-US" sz="34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ป.2 </a:t>
            </a:r>
            <a:r>
              <a:rPr lang="en-US" sz="34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ยังบ่นเลยว่าเธอชอบไม่ส่งการบ้าน</a:t>
            </a:r>
            <a:r>
              <a:rPr lang="en-US" sz="34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”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4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“</a:t>
            </a:r>
            <a:r>
              <a:rPr lang="en-US" sz="34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ทีเพื่อนเธอยังทำได้เลย</a:t>
            </a:r>
            <a:r>
              <a:rPr lang="en-US" sz="34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4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ไม่เห็นจะยาก</a:t>
            </a:r>
            <a:r>
              <a:rPr lang="en-US" sz="34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”</a:t>
            </a:r>
          </a:p>
        </p:txBody>
      </p:sp>
      <p:sp>
        <p:nvSpPr>
          <p:cNvPr id="6" name="Shape 633"/>
          <p:cNvSpPr txBox="1">
            <a:spLocks/>
          </p:cNvSpPr>
          <p:nvPr/>
        </p:nvSpPr>
        <p:spPr>
          <a:xfrm>
            <a:off x="1483533" y="221010"/>
            <a:ext cx="6398976" cy="1054596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การสื่อสารเชิงลบ</a:t>
            </a: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ภาษาเขา</a:t>
            </a: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(He or They Message)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177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/>
        </p:nvSpPr>
        <p:spPr>
          <a:xfrm>
            <a:off x="1432902" y="1971657"/>
            <a:ext cx="6784504" cy="950230"/>
          </a:xfrm>
          <a:prstGeom prst="rect">
            <a:avLst/>
          </a:prstGeom>
          <a:gradFill>
            <a:gsLst>
              <a:gs pos="0">
                <a:srgbClr val="ADADAD"/>
              </a:gs>
              <a:gs pos="100000">
                <a:srgbClr val="F2F7FF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10000"/>
              </a:buClr>
              <a:buSzPct val="25000"/>
            </a:pPr>
            <a:r>
              <a:rPr lang="en-US" sz="3800" b="1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ผู้ฟังเกิดความรู้สึกถูกเปรียบเทียบ</a:t>
            </a:r>
          </a:p>
        </p:txBody>
      </p:sp>
      <p:sp>
        <p:nvSpPr>
          <p:cNvPr id="671" name="Shape 671"/>
          <p:cNvSpPr/>
          <p:nvPr/>
        </p:nvSpPr>
        <p:spPr>
          <a:xfrm>
            <a:off x="1432902" y="3401888"/>
            <a:ext cx="6784504" cy="1157087"/>
          </a:xfrm>
          <a:prstGeom prst="rect">
            <a:avLst/>
          </a:prstGeom>
          <a:gradFill>
            <a:gsLst>
              <a:gs pos="0">
                <a:srgbClr val="ADADAD"/>
              </a:gs>
              <a:gs pos="100000">
                <a:srgbClr val="F2F7FF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10000"/>
              </a:buClr>
              <a:buSzPct val="25000"/>
            </a:pPr>
            <a:r>
              <a:rPr lang="en-US" sz="3400" b="1" dirty="0" err="1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ผู้ฟังไม่เข้าใจความรู้สึกและความต้องการของผู้พูด</a:t>
            </a:r>
            <a:r>
              <a:rPr lang="en-US" sz="3400" b="1" dirty="0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             </a:t>
            </a:r>
            <a:r>
              <a:rPr lang="en-US" sz="3400" b="1" dirty="0" err="1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ตีความหมายผิดได้ง่าย</a:t>
            </a:r>
            <a:endParaRPr lang="en-US" sz="3400" b="1" dirty="0">
              <a:solidFill>
                <a:srgbClr val="01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8" name="Shape 633"/>
          <p:cNvSpPr txBox="1">
            <a:spLocks/>
          </p:cNvSpPr>
          <p:nvPr/>
        </p:nvSpPr>
        <p:spPr>
          <a:xfrm>
            <a:off x="1534163" y="221010"/>
            <a:ext cx="6398976" cy="1270620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การสื่อสารเชิงลบ</a:t>
            </a: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ภาษาเขา</a:t>
            </a: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(He or They Message)</a:t>
            </a:r>
          </a:p>
        </p:txBody>
      </p:sp>
      <p:pic>
        <p:nvPicPr>
          <p:cNvPr id="5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606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" grpId="0" animBg="1"/>
      <p:bldP spid="6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2040470" y="1318642"/>
            <a:ext cx="5644437" cy="3315146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573981" indent="-573981"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กติกาที่เข้าใจ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573981" indent="-573981"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คำชมที่ถูกใจ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573981" indent="-573981"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รางวัลที่ชอบใจ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573981" indent="-573981"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การลงโทษที่ไม่สร้างบาดแผลในใจ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573981" indent="-573981"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การสื่อสารที่โดนใจ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</a:p>
        </p:txBody>
      </p:sp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xfrm>
            <a:off x="1534163" y="293372"/>
            <a:ext cx="6531351" cy="755876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4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5 </a:t>
            </a:r>
            <a:r>
              <a:rPr lang="en-US" sz="4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เทคนิคสำคัญในการปรับพฤติกรรม</a:t>
            </a:r>
            <a:endParaRPr lang="en-US" sz="4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048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title"/>
          </p:nvPr>
        </p:nvSpPr>
        <p:spPr>
          <a:xfrm>
            <a:off x="1736685" y="824995"/>
            <a:ext cx="5831296" cy="1405000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8700" b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สื่อสารข่าวร้าย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15" y="2343913"/>
            <a:ext cx="4354234" cy="2278378"/>
          </a:xfrm>
          <a:prstGeom prst="rect">
            <a:avLst/>
          </a:prstGeom>
        </p:spPr>
      </p:pic>
      <p:pic>
        <p:nvPicPr>
          <p:cNvPr id="4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8138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1483533" y="255401"/>
            <a:ext cx="6733873" cy="717903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ปัจจัยพื้นฐานในการปรับพฤติกรรมเด็ก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3559388" y="1090804"/>
            <a:ext cx="1990449" cy="574736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สัมพันธภาพ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26596" y="1736346"/>
            <a:ext cx="7592624" cy="2827948"/>
          </a:xfrm>
          <a:prstGeom prst="rect">
            <a:avLst/>
          </a:prstGeom>
        </p:spPr>
        <p:txBody>
          <a:bodyPr wrap="square" lIns="57398" tIns="28699" rIns="57398" bIns="28699">
            <a:spAutoFit/>
          </a:bodyPr>
          <a:lstStyle/>
          <a:p>
            <a:pPr marL="573981" indent="-573981" algn="l" defTabSz="271365">
              <a:buAutoNum type="arabicPeriod"/>
              <a:defRPr sz="296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ให้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ความรัก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ความอบอุ่นและ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เมตตา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เด็ก         </a:t>
            </a:r>
          </a:p>
          <a:p>
            <a:pPr marL="573981" indent="-573981" algn="l" defTabSz="271365">
              <a:buAutoNum type="arabicPeriod"/>
              <a:defRPr sz="296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ส่งเสริมให้เด็กมีความรู้สึกมี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คุณค่าในตัวเอง  </a:t>
            </a:r>
          </a:p>
          <a:p>
            <a:pPr marL="573981" indent="-573981" algn="l" defTabSz="271365">
              <a:buAutoNum type="arabicPeriod"/>
              <a:defRPr sz="296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คำนึงถึงและตระหนักในความเป็นเด็ก 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(เด็กไม่ใช่ผู้ใหญ่ตัวเล็ก)</a:t>
            </a:r>
            <a:r>
              <a:rPr lang="th-TH" sz="30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</a:t>
            </a:r>
          </a:p>
          <a:p>
            <a:pPr marL="573981" indent="-573981" algn="l" defTabSz="271365">
              <a:buAutoNum type="arabicPeriod"/>
              <a:defRPr sz="296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ยอมรับในความเป็นตัวของตัวเองของเด็ก ส่งเสริมให้เด็ก       เป็นตัวของตัวเอง และมี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อิสระตามวัย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อย่างเหมาะสม </a:t>
            </a:r>
          </a:p>
          <a:p>
            <a:pPr marL="573981" indent="-573981" algn="l" defTabSz="271365">
              <a:buAutoNum type="arabicPeriod"/>
              <a:defRPr sz="296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เปิดโอกาสให้เด็กได้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ระบายความรู้สึกและบอกความต้องการ</a:t>
            </a:r>
          </a:p>
        </p:txBody>
      </p:sp>
      <p:pic>
        <p:nvPicPr>
          <p:cNvPr id="5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1090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1483533" y="1432561"/>
            <a:ext cx="6733873" cy="3315146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ฝึกสมาธิ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5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นาที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buClr>
                <a:srgbClr val="000000"/>
              </a:buClr>
              <a:buFont typeface="Courier New" pitchFamily="49" charset="0"/>
              <a:buChar char="o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แลกเปลี่ยนประสบการณ์การสื่อสารกับผู้ปกครองหรือ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ผู้ดูแลเด็กเรื่องปัญหาพฤติกรรมและการเรียน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</a:p>
          <a:p>
            <a:pPr lvl="2">
              <a:buClr>
                <a:srgbClr val="000000"/>
              </a:buClr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คุณครูเคยสื่อสารอย่างไร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? </a:t>
            </a:r>
          </a:p>
          <a:p>
            <a:pPr lvl="2">
              <a:buClr>
                <a:srgbClr val="000000"/>
              </a:buClr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ผลลัพธ์ที่ได้เป็นอย่างไร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?</a:t>
            </a:r>
          </a:p>
        </p:txBody>
      </p:sp>
      <p:sp>
        <p:nvSpPr>
          <p:cNvPr id="6" name="Shape 678"/>
          <p:cNvSpPr txBox="1">
            <a:spLocks/>
          </p:cNvSpPr>
          <p:nvPr/>
        </p:nvSpPr>
        <p:spPr>
          <a:xfrm>
            <a:off x="1584794" y="369318"/>
            <a:ext cx="6531351" cy="1101216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buClr>
                <a:srgbClr val="000000"/>
              </a:buClr>
              <a:buSzPct val="25000"/>
              <a:buFont typeface="Helvetica Neue"/>
              <a:buNone/>
            </a:pPr>
            <a:r>
              <a:rPr lang="th-TH" sz="6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สื่อสารข่าวร้าย</a:t>
            </a:r>
            <a:endParaRPr lang="en-US" sz="6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166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07" y="1074484"/>
            <a:ext cx="1530667" cy="1164991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01953" y="3007507"/>
            <a:ext cx="4527916" cy="1980996"/>
            <a:chOff x="576" y="1254"/>
            <a:chExt cx="4608" cy="267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2157" y="167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2304" y="1584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3360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flipH="1">
              <a:off x="2358" y="1626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738" y="1355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3874" y="1265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flipH="1">
              <a:off x="4936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flipH="1">
              <a:off x="3939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gray">
            <a:xfrm>
              <a:off x="2784" y="1566"/>
              <a:ext cx="1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altLang="zh-CN" sz="1100" b="1" dirty="0">
                <a:solidFill>
                  <a:schemeClr val="bg1"/>
                </a:solidFill>
                <a:latin typeface="DilleniaUPC" pitchFamily="18" charset="-34"/>
                <a:ea typeface="SimSun" pitchFamily="2" charset="-122"/>
                <a:cs typeface="DilleniaUPC" pitchFamily="18" charset="-34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4368" y="1254"/>
              <a:ext cx="1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altLang="zh-CN" sz="1100" b="1" dirty="0">
                <a:solidFill>
                  <a:srgbClr val="FFFFFF"/>
                </a:solidFill>
                <a:latin typeface="DilleniaUPC" pitchFamily="18" charset="-34"/>
                <a:ea typeface="SimSun" pitchFamily="2" charset="-122"/>
                <a:cs typeface="DilleniaUPC" pitchFamily="18" charset="-34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576" y="1836"/>
              <a:ext cx="1446" cy="2094"/>
              <a:chOff x="576" y="1836"/>
              <a:chExt cx="1446" cy="2094"/>
            </a:xfrm>
          </p:grpSpPr>
          <p:sp>
            <p:nvSpPr>
              <p:cNvPr id="20" name="AutoShape 16"/>
              <p:cNvSpPr>
                <a:spLocks noChangeArrowheads="1"/>
              </p:cNvSpPr>
              <p:nvPr/>
            </p:nvSpPr>
            <p:spPr bwMode="auto">
              <a:xfrm>
                <a:off x="576" y="1942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b="1" dirty="0">
                  <a:latin typeface="DilleniaUPC" pitchFamily="18" charset="-34"/>
                  <a:cs typeface="DilleniaUPC" pitchFamily="18" charset="-34"/>
                </a:endParaRPr>
              </a:p>
            </p:txBody>
          </p:sp>
          <p:sp>
            <p:nvSpPr>
              <p:cNvPr id="21" name="AutoShape 17"/>
              <p:cNvSpPr>
                <a:spLocks noChangeArrowheads="1"/>
              </p:cNvSpPr>
              <p:nvPr/>
            </p:nvSpPr>
            <p:spPr bwMode="gray">
              <a:xfrm>
                <a:off x="712" y="1852"/>
                <a:ext cx="1174" cy="181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b="1" dirty="0">
                  <a:latin typeface="DilleniaUPC" pitchFamily="18" charset="-34"/>
                  <a:cs typeface="DilleniaUPC" pitchFamily="18" charset="-34"/>
                </a:endParaRPr>
              </a:p>
            </p:txBody>
          </p:sp>
          <p:sp>
            <p:nvSpPr>
              <p:cNvPr id="22" name="AutoShape 18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b="1" dirty="0">
                  <a:latin typeface="DilleniaUPC" pitchFamily="18" charset="-34"/>
                  <a:cs typeface="DilleniaUPC" pitchFamily="18" charset="-34"/>
                </a:endParaRPr>
              </a:p>
            </p:txBody>
          </p:sp>
          <p:sp>
            <p:nvSpPr>
              <p:cNvPr id="23" name="AutoShape 19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b="1" dirty="0">
                  <a:latin typeface="DilleniaUPC" pitchFamily="18" charset="-34"/>
                  <a:cs typeface="DilleniaUPC" pitchFamily="18" charset="-34"/>
                </a:endParaRP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gray">
              <a:xfrm>
                <a:off x="1201" y="1836"/>
                <a:ext cx="188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altLang="zh-CN" sz="1100" b="1" dirty="0">
                  <a:solidFill>
                    <a:schemeClr val="bg1"/>
                  </a:solidFill>
                  <a:latin typeface="DilleniaUPC" pitchFamily="18" charset="-34"/>
                  <a:ea typeface="SimSun" pitchFamily="2" charset="-122"/>
                  <a:cs typeface="DilleniaUPC" pitchFamily="18" charset="-34"/>
                </a:endParaRPr>
              </a:p>
            </p:txBody>
          </p:sp>
        </p:grpSp>
      </p:grpSp>
      <p:sp>
        <p:nvSpPr>
          <p:cNvPr id="27" name="AutoShape 2" descr="Image result for ใคร"/>
          <p:cNvSpPr>
            <a:spLocks noChangeAspect="1" noChangeArrowheads="1"/>
          </p:cNvSpPr>
          <p:nvPr/>
        </p:nvSpPr>
        <p:spPr bwMode="auto">
          <a:xfrm>
            <a:off x="-389460" y="-15696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32" tIns="40816" rIns="81632" bIns="40816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034551" y="190140"/>
            <a:ext cx="6610476" cy="774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81632" tIns="40816" rIns="81632" bIns="40816">
            <a:spAutoFit/>
          </a:bodyPr>
          <a:lstStyle/>
          <a:p>
            <a:pPr algn="ctr"/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ปฏิกิริยาเมื่อได้รับการแจ้งข่าวร้าย </a:t>
            </a:r>
            <a:endParaRPr lang="th-TH" sz="4500" b="1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grpSp>
        <p:nvGrpSpPr>
          <p:cNvPr id="42" name="Group 24"/>
          <p:cNvGrpSpPr>
            <a:grpSpLocks/>
          </p:cNvGrpSpPr>
          <p:nvPr/>
        </p:nvGrpSpPr>
        <p:grpSpPr bwMode="auto">
          <a:xfrm>
            <a:off x="5232965" y="2303314"/>
            <a:ext cx="4328444" cy="1939541"/>
            <a:chOff x="576" y="1310"/>
            <a:chExt cx="4405" cy="2620"/>
          </a:xfrm>
        </p:grpSpPr>
        <p:sp>
          <p:nvSpPr>
            <p:cNvPr id="44" name="AutoShape 4"/>
            <p:cNvSpPr>
              <a:spLocks noChangeArrowheads="1"/>
            </p:cNvSpPr>
            <p:nvPr/>
          </p:nvSpPr>
          <p:spPr bwMode="auto">
            <a:xfrm>
              <a:off x="2157" y="167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dirty="0"/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gray">
            <a:xfrm>
              <a:off x="2304" y="1584"/>
              <a:ext cx="1174" cy="18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dirty="0"/>
            </a:p>
          </p:txBody>
        </p: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 flipH="1">
              <a:off x="3360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dirty="0"/>
            </a:p>
          </p:txBody>
        </p:sp>
        <p:sp>
          <p:nvSpPr>
            <p:cNvPr id="47" name="AutoShape 7"/>
            <p:cNvSpPr>
              <a:spLocks noChangeArrowheads="1"/>
            </p:cNvSpPr>
            <p:nvPr/>
          </p:nvSpPr>
          <p:spPr bwMode="auto">
            <a:xfrm flipH="1">
              <a:off x="2358" y="1626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dirty="0"/>
            </a:p>
          </p:txBody>
        </p:sp>
        <p:sp>
          <p:nvSpPr>
            <p:cNvPr id="50" name="AutoShape 10"/>
            <p:cNvSpPr>
              <a:spLocks noChangeArrowheads="1"/>
            </p:cNvSpPr>
            <p:nvPr/>
          </p:nvSpPr>
          <p:spPr bwMode="auto">
            <a:xfrm flipH="1">
              <a:off x="4936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dirty="0"/>
            </a:p>
          </p:txBody>
        </p:sp>
        <p:sp>
          <p:nvSpPr>
            <p:cNvPr id="51" name="AutoShape 11"/>
            <p:cNvSpPr>
              <a:spLocks noChangeArrowheads="1"/>
            </p:cNvSpPr>
            <p:nvPr/>
          </p:nvSpPr>
          <p:spPr bwMode="auto">
            <a:xfrm flipH="1">
              <a:off x="3939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dirty="0"/>
            </a:p>
          </p:txBody>
        </p:sp>
        <p:grpSp>
          <p:nvGrpSpPr>
            <p:cNvPr id="55" name="Group 15"/>
            <p:cNvGrpSpPr>
              <a:grpSpLocks/>
            </p:cNvGrpSpPr>
            <p:nvPr/>
          </p:nvGrpSpPr>
          <p:grpSpPr bwMode="auto">
            <a:xfrm>
              <a:off x="576" y="1836"/>
              <a:ext cx="1446" cy="2094"/>
              <a:chOff x="576" y="1836"/>
              <a:chExt cx="1446" cy="2094"/>
            </a:xfrm>
          </p:grpSpPr>
          <p:sp>
            <p:nvSpPr>
              <p:cNvPr id="58" name="AutoShape 16"/>
              <p:cNvSpPr>
                <a:spLocks noChangeArrowheads="1"/>
              </p:cNvSpPr>
              <p:nvPr/>
            </p:nvSpPr>
            <p:spPr bwMode="auto">
              <a:xfrm>
                <a:off x="576" y="1942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dirty="0"/>
              </a:p>
            </p:txBody>
          </p:sp>
          <p:sp>
            <p:nvSpPr>
              <p:cNvPr id="59" name="AutoShape 17"/>
              <p:cNvSpPr>
                <a:spLocks noChangeArrowheads="1"/>
              </p:cNvSpPr>
              <p:nvPr/>
            </p:nvSpPr>
            <p:spPr bwMode="gray">
              <a:xfrm>
                <a:off x="712" y="1852"/>
                <a:ext cx="1174" cy="18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dirty="0"/>
              </a:p>
            </p:txBody>
          </p:sp>
          <p:sp>
            <p:nvSpPr>
              <p:cNvPr id="60" name="AutoShape 18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dirty="0"/>
              </a:p>
            </p:txBody>
          </p:sp>
          <p:sp>
            <p:nvSpPr>
              <p:cNvPr id="61" name="AutoShape 19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dirty="0"/>
              </a:p>
            </p:txBody>
          </p:sp>
          <p:sp>
            <p:nvSpPr>
              <p:cNvPr id="62" name="Text Box 20"/>
              <p:cNvSpPr txBox="1">
                <a:spLocks noChangeArrowheads="1"/>
              </p:cNvSpPr>
              <p:nvPr/>
            </p:nvSpPr>
            <p:spPr bwMode="gray">
              <a:xfrm>
                <a:off x="1201" y="1836"/>
                <a:ext cx="188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altLang="zh-CN" sz="1100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</p:grpSp>
      </p:grpSp>
      <p:sp>
        <p:nvSpPr>
          <p:cNvPr id="64" name="Freeform 3"/>
          <p:cNvSpPr>
            <a:spLocks/>
          </p:cNvSpPr>
          <p:nvPr/>
        </p:nvSpPr>
        <p:spPr bwMode="gray">
          <a:xfrm>
            <a:off x="4592367" y="2405841"/>
            <a:ext cx="907941" cy="54657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81632" tIns="40816" rIns="81632" bIns="40816"/>
          <a:lstStyle/>
          <a:p>
            <a:endParaRPr lang="th-TH" sz="1400" dirty="0"/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155734" y="3397335"/>
            <a:ext cx="1320642" cy="14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2" tIns="40816" rIns="81632" bIns="40816">
            <a:spAutoFit/>
          </a:bodyPr>
          <a:lstStyle/>
          <a:p>
            <a:pPr algn="ctr" eaLnBrk="0" hangingPunct="0"/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2.</a:t>
            </a:r>
          </a:p>
          <a:p>
            <a:pPr algn="ctr"/>
            <a:r>
              <a:rPr lang="th-TH" sz="2900" b="1" dirty="0">
                <a:latin typeface="DilleniaUPC" pitchFamily="18" charset="-34"/>
                <a:cs typeface="DilleniaUPC" pitchFamily="18" charset="-34"/>
              </a:rPr>
              <a:t>โกรธ (</a:t>
            </a:r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anger)</a:t>
            </a:r>
            <a:endParaRPr lang="th-TH" sz="29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3734641" y="3146767"/>
            <a:ext cx="1320642" cy="129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2" tIns="40816" rIns="81632" bIns="40816">
            <a:spAutoFit/>
          </a:bodyPr>
          <a:lstStyle/>
          <a:p>
            <a:pPr algn="ctr" eaLnBrk="0" hangingPunct="0"/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3.</a:t>
            </a:r>
          </a:p>
          <a:p>
            <a:pPr algn="ctr"/>
            <a:r>
              <a:rPr lang="th-TH" sz="2900" b="1" dirty="0">
                <a:latin typeface="DilleniaUPC" pitchFamily="18" charset="-34"/>
                <a:cs typeface="DilleniaUPC" pitchFamily="18" charset="-34"/>
              </a:rPr>
              <a:t>ต่อรอง </a:t>
            </a:r>
            <a:r>
              <a:rPr lang="th-TH" sz="2100" b="1" dirty="0">
                <a:latin typeface="DilleniaUPC" pitchFamily="18" charset="-34"/>
                <a:cs typeface="DilleniaUPC" pitchFamily="18" charset="-34"/>
              </a:rPr>
              <a:t>(</a:t>
            </a:r>
            <a:r>
              <a:rPr lang="en-US" sz="2100" b="1" dirty="0">
                <a:latin typeface="DilleniaUPC" pitchFamily="18" charset="-34"/>
                <a:cs typeface="DilleniaUPC" pitchFamily="18" charset="-34"/>
              </a:rPr>
              <a:t>bargaining</a:t>
            </a:r>
            <a:endParaRPr lang="en-US" altLang="zh-CN" sz="2100" b="1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DilleniaUPC" pitchFamily="18" charset="-34"/>
              <a:ea typeface="SimSun" pitchFamily="2" charset="-122"/>
              <a:cs typeface="DilleniaUPC" pitchFamily="18" charset="-34"/>
            </a:endParaRPr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5309408" y="2959084"/>
            <a:ext cx="1320642" cy="129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2" tIns="40816" rIns="81632" bIns="40816">
            <a:spAutoFit/>
          </a:bodyPr>
          <a:lstStyle/>
          <a:p>
            <a:pPr algn="ctr" eaLnBrk="0" hangingPunct="0"/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4.</a:t>
            </a:r>
          </a:p>
          <a:p>
            <a:pPr algn="ctr"/>
            <a:r>
              <a:rPr lang="th-TH" sz="2900" b="1" dirty="0">
                <a:latin typeface="DilleniaUPC" pitchFamily="18" charset="-34"/>
                <a:cs typeface="DilleniaUPC" pitchFamily="18" charset="-34"/>
              </a:rPr>
              <a:t>ซึมเศร้า </a:t>
            </a:r>
            <a:r>
              <a:rPr lang="th-TH" sz="2100" b="1" dirty="0">
                <a:latin typeface="DilleniaUPC" pitchFamily="18" charset="-34"/>
                <a:cs typeface="DilleniaUPC" pitchFamily="18" charset="-34"/>
              </a:rPr>
              <a:t>(</a:t>
            </a:r>
            <a:r>
              <a:rPr lang="en-US" sz="2100" b="1" dirty="0">
                <a:latin typeface="DilleniaUPC" pitchFamily="18" charset="-34"/>
                <a:cs typeface="DilleniaUPC" pitchFamily="18" charset="-34"/>
              </a:rPr>
              <a:t>depression)</a:t>
            </a:r>
            <a:endParaRPr lang="th-TH" sz="21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6873739" y="2730484"/>
            <a:ext cx="1320642" cy="13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2" tIns="40816" rIns="81632" bIns="40816">
            <a:spAutoFit/>
          </a:bodyPr>
          <a:lstStyle/>
          <a:p>
            <a:pPr algn="ctr" eaLnBrk="0" hangingPunct="0"/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5.</a:t>
            </a:r>
          </a:p>
          <a:p>
            <a:pPr algn="ctr"/>
            <a:r>
              <a:rPr lang="th-TH" sz="2900" b="1" dirty="0">
                <a:latin typeface="DilleniaUPC" pitchFamily="18" charset="-34"/>
                <a:cs typeface="DilleniaUPC" pitchFamily="18" charset="-34"/>
              </a:rPr>
              <a:t>ยอมรับ </a:t>
            </a:r>
            <a:r>
              <a:rPr lang="th-TH" b="1" dirty="0">
                <a:latin typeface="DilleniaUPC" pitchFamily="18" charset="-34"/>
                <a:cs typeface="DilleniaUPC" pitchFamily="18" charset="-34"/>
              </a:rPr>
              <a:t>(</a:t>
            </a:r>
            <a:r>
              <a:rPr lang="en-US" b="1" dirty="0">
                <a:latin typeface="DilleniaUPC" pitchFamily="18" charset="-34"/>
                <a:cs typeface="DilleniaUPC" pitchFamily="18" charset="-34"/>
              </a:rPr>
              <a:t>acceptance)</a:t>
            </a:r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1034552" y="989836"/>
            <a:ext cx="5797853" cy="1682867"/>
          </a:xfrm>
          <a:prstGeom prst="rect">
            <a:avLst/>
          </a:prstGeom>
        </p:spPr>
        <p:txBody>
          <a:bodyPr wrap="square" lIns="81632" tIns="40816" rIns="81632" bIns="40816">
            <a:spAutoFit/>
          </a:bodyPr>
          <a:lstStyle/>
          <a:p>
            <a:pPr algn="l"/>
            <a:r>
              <a:rPr lang="th-TH" sz="2600" b="1" dirty="0">
                <a:latin typeface="DilleniaUPC" pitchFamily="18" charset="-34"/>
                <a:cs typeface="DilleniaUPC" pitchFamily="18" charset="-34"/>
              </a:rPr>
              <a:t>   การสูญเสียหรือได้รับข่าวร้ายมักจะมีปฏิกิริยาทางจิตวิทยาเกิดขึ้นมากน้อยแล้วแต่บุคคล </a:t>
            </a:r>
            <a:r>
              <a:rPr lang="en-US" sz="2600" b="1" dirty="0">
                <a:latin typeface="DilleniaUPC" pitchFamily="18" charset="-34"/>
                <a:cs typeface="DilleniaUPC" pitchFamily="18" charset="-34"/>
              </a:rPr>
              <a:t>Elisabeth </a:t>
            </a:r>
            <a:r>
              <a:rPr lang="en-US" sz="2600" b="1" dirty="0" err="1">
                <a:latin typeface="DilleniaUPC" pitchFamily="18" charset="-34"/>
                <a:cs typeface="DilleniaUPC" pitchFamily="18" charset="-34"/>
              </a:rPr>
              <a:t>Kubler</a:t>
            </a:r>
            <a:r>
              <a:rPr lang="en-US" sz="2600" b="1" dirty="0">
                <a:latin typeface="DilleniaUPC" pitchFamily="18" charset="-34"/>
                <a:cs typeface="DilleniaUPC" pitchFamily="18" charset="-34"/>
              </a:rPr>
              <a:t>-Ross </a:t>
            </a:r>
            <a:r>
              <a:rPr lang="th-TH" sz="2600" b="1" dirty="0">
                <a:latin typeface="DilleniaUPC" pitchFamily="18" charset="-34"/>
                <a:cs typeface="DilleniaUPC" pitchFamily="18" charset="-34"/>
              </a:rPr>
              <a:t>    แบ่งปฏิกิริยาของความเศร้าโศก (</a:t>
            </a:r>
            <a:r>
              <a:rPr lang="en-US" sz="2600" b="1" dirty="0">
                <a:latin typeface="DilleniaUPC" pitchFamily="18" charset="-34"/>
                <a:cs typeface="DilleniaUPC" pitchFamily="18" charset="-34"/>
              </a:rPr>
              <a:t>stage of grief)</a:t>
            </a:r>
            <a:r>
              <a:rPr lang="th-TH" sz="2600" b="1" dirty="0">
                <a:latin typeface="DilleniaUPC" pitchFamily="18" charset="-34"/>
                <a:cs typeface="DilleniaUPC" pitchFamily="18" charset="-34"/>
              </a:rPr>
              <a:t> หรือปฏิกิริยาต่อข่าวร้ายเป็น </a:t>
            </a:r>
            <a:r>
              <a:rPr lang="en-US" sz="2600" b="1" dirty="0">
                <a:latin typeface="DilleniaUPC" pitchFamily="18" charset="-34"/>
                <a:cs typeface="DilleniaUPC" pitchFamily="18" charset="-34"/>
              </a:rPr>
              <a:t>5</a:t>
            </a:r>
            <a:r>
              <a:rPr lang="th-TH" sz="2600" b="1" dirty="0">
                <a:latin typeface="DilleniaUPC" pitchFamily="18" charset="-34"/>
                <a:cs typeface="DilleniaUPC" pitchFamily="18" charset="-34"/>
              </a:rPr>
              <a:t> ระยะ ได้แก่ </a:t>
            </a: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615700" y="3703808"/>
            <a:ext cx="1320642" cy="14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2" tIns="40816" rIns="81632" bIns="40816">
            <a:spAutoFit/>
          </a:bodyPr>
          <a:lstStyle/>
          <a:p>
            <a:pPr eaLnBrk="0"/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1.</a:t>
            </a:r>
          </a:p>
          <a:p>
            <a:pPr eaLnBrk="0"/>
            <a:r>
              <a:rPr lang="th-TH" sz="2900" b="1" dirty="0">
                <a:latin typeface="DilleniaUPC" pitchFamily="18" charset="-34"/>
                <a:cs typeface="DilleniaUPC" pitchFamily="18" charset="-34"/>
              </a:rPr>
              <a:t>ปฏิเสธ (</a:t>
            </a:r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denial)</a:t>
            </a:r>
            <a:endParaRPr lang="th-TH" altLang="th-TH" sz="29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4" name="Freeform 3"/>
          <p:cNvSpPr>
            <a:spLocks/>
          </p:cNvSpPr>
          <p:nvPr/>
        </p:nvSpPr>
        <p:spPr bwMode="gray">
          <a:xfrm>
            <a:off x="1482372" y="2891773"/>
            <a:ext cx="907941" cy="54657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81632" tIns="40816" rIns="81632" bIns="40816"/>
          <a:lstStyle/>
          <a:p>
            <a:endParaRPr lang="th-TH" sz="1400" dirty="0"/>
          </a:p>
        </p:txBody>
      </p:sp>
      <p:sp>
        <p:nvSpPr>
          <p:cNvPr id="56" name="Freeform 3"/>
          <p:cNvSpPr>
            <a:spLocks/>
          </p:cNvSpPr>
          <p:nvPr/>
        </p:nvSpPr>
        <p:spPr bwMode="gray">
          <a:xfrm>
            <a:off x="2898564" y="2651548"/>
            <a:ext cx="907941" cy="54657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81632" tIns="40816" rIns="81632" bIns="40816"/>
          <a:lstStyle/>
          <a:p>
            <a:endParaRPr lang="th-TH" sz="1400" dirty="0"/>
          </a:p>
        </p:txBody>
      </p:sp>
      <p:sp>
        <p:nvSpPr>
          <p:cNvPr id="57" name="Freeform 3"/>
          <p:cNvSpPr>
            <a:spLocks/>
          </p:cNvSpPr>
          <p:nvPr/>
        </p:nvSpPr>
        <p:spPr bwMode="gray">
          <a:xfrm>
            <a:off x="6176080" y="2191280"/>
            <a:ext cx="907941" cy="54657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81632" tIns="40816" rIns="81632" bIns="40816"/>
          <a:lstStyle/>
          <a:p>
            <a:endParaRPr lang="th-TH" sz="1400" dirty="0"/>
          </a:p>
        </p:txBody>
      </p:sp>
      <p:pic>
        <p:nvPicPr>
          <p:cNvPr id="48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9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/>
      <p:bldP spid="67" grpId="0"/>
      <p:bldP spid="68" grpId="0"/>
      <p:bldP spid="53" grpId="0"/>
      <p:bldP spid="54" grpId="0" animBg="1"/>
      <p:bldP spid="56" grpId="0" animBg="1"/>
      <p:bldP spid="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>
            <a:spLocks noGrp="1"/>
          </p:cNvSpPr>
          <p:nvPr>
            <p:ph type="title"/>
          </p:nvPr>
        </p:nvSpPr>
        <p:spPr>
          <a:xfrm>
            <a:off x="1281010" y="217427"/>
            <a:ext cx="6598097" cy="936836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สื่อสารข่าวร้าย</a:t>
            </a: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5 </a:t>
            </a: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ขั้นตอนในการแจ้งข่าวร้าย</a:t>
            </a:r>
            <a:endParaRPr lang="en-US" sz="41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744" name="Shape 7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4543" y="2921411"/>
            <a:ext cx="2501691" cy="2073735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/>
          <p:nvPr/>
        </p:nvSpPr>
        <p:spPr>
          <a:xfrm>
            <a:off x="1542215" y="1400162"/>
            <a:ext cx="4526723" cy="570079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10000"/>
              </a:buClr>
              <a:buSzPct val="25000"/>
            </a:pPr>
            <a:r>
              <a:rPr lang="en-US" sz="3800" b="1" dirty="0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1. </a:t>
            </a:r>
            <a:r>
              <a:rPr lang="en-US" sz="3800" b="1" dirty="0" err="1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รู้จักข่าวร้าย</a:t>
            </a:r>
            <a:endParaRPr lang="en-US" sz="3800" b="1" dirty="0">
              <a:solidFill>
                <a:srgbClr val="01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46" name="Shape 746"/>
          <p:cNvSpPr/>
          <p:nvPr/>
        </p:nvSpPr>
        <p:spPr>
          <a:xfrm>
            <a:off x="1542215" y="2160785"/>
            <a:ext cx="4526723" cy="570079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10000"/>
              </a:buClr>
              <a:buSzPct val="25000"/>
            </a:pPr>
            <a:r>
              <a:rPr lang="en-US" sz="3800" b="1" dirty="0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2. </a:t>
            </a:r>
            <a:r>
              <a:rPr lang="en-US" sz="3800" b="1" dirty="0" err="1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รู้ใจผู้รับข่าว</a:t>
            </a:r>
            <a:endParaRPr lang="en-US" sz="3800" b="1" dirty="0">
              <a:solidFill>
                <a:srgbClr val="01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47" name="Shape 747"/>
          <p:cNvSpPr/>
          <p:nvPr/>
        </p:nvSpPr>
        <p:spPr>
          <a:xfrm>
            <a:off x="1542215" y="4393968"/>
            <a:ext cx="4526723" cy="570079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10000"/>
              </a:buClr>
              <a:buSzPct val="25000"/>
            </a:pPr>
            <a:r>
              <a:rPr lang="en-US" sz="3800" b="1" dirty="0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5. </a:t>
            </a:r>
            <a:r>
              <a:rPr lang="en-US" sz="3800" b="1" dirty="0" err="1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นำพาหาทางออก</a:t>
            </a:r>
            <a:endParaRPr lang="en-US" sz="3800" b="1" dirty="0">
              <a:solidFill>
                <a:srgbClr val="01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48" name="Shape 748"/>
          <p:cNvSpPr/>
          <p:nvPr/>
        </p:nvSpPr>
        <p:spPr>
          <a:xfrm>
            <a:off x="1542215" y="3681129"/>
            <a:ext cx="4526723" cy="570079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10000"/>
              </a:buClr>
              <a:buSzPct val="25000"/>
            </a:pPr>
            <a:r>
              <a:rPr lang="en-US" sz="3800" b="1" dirty="0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4. </a:t>
            </a:r>
            <a:r>
              <a:rPr lang="en-US" sz="3800" b="1" dirty="0" err="1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พร้อมรับปฏิกิริยา</a:t>
            </a:r>
            <a:endParaRPr lang="en-US" sz="3800" b="1" dirty="0">
              <a:solidFill>
                <a:srgbClr val="01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49" name="Shape 749"/>
          <p:cNvSpPr/>
          <p:nvPr/>
        </p:nvSpPr>
        <p:spPr>
          <a:xfrm>
            <a:off x="1542215" y="2921409"/>
            <a:ext cx="4526723" cy="570079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10000"/>
              </a:buClr>
              <a:buSzPct val="25000"/>
            </a:pPr>
            <a:r>
              <a:rPr lang="en-US" sz="3800" b="1" dirty="0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3. </a:t>
            </a:r>
            <a:r>
              <a:rPr lang="en-US" sz="3800" b="1" dirty="0" err="1">
                <a:solidFill>
                  <a:srgbClr val="01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บอกเล่าอย่างสุภาพ</a:t>
            </a:r>
            <a:endParaRPr lang="en-US" sz="3800" b="1" dirty="0">
              <a:solidFill>
                <a:srgbClr val="01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130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" grpId="0" animBg="1"/>
      <p:bldP spid="746" grpId="0" animBg="1"/>
      <p:bldP spid="747" grpId="0" animBg="1"/>
      <p:bldP spid="748" grpId="0" animBg="1"/>
      <p:bldP spid="7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827585" y="1452234"/>
            <a:ext cx="7693606" cy="3511813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1.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รู้จักข่าวร้าย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                                                               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(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เข้าใจอาการและโรคที่ทำให้เด็กมีปัญหาการเรียน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)</a:t>
            </a:r>
          </a:p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2.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รู้ใจผู้รับข่าว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                                                            (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ผู้ปกครองรู้จักโรคเหล่านี้หรือไม่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เข้าใจว่าเป็นอย่างไร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จะทำให้เด็กเป็นอย่างไร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ต้องการรับฟังข้อมูลหรือไม่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มากน้อยแค่ไหน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)</a:t>
            </a:r>
          </a:p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3.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บอกเล่าอย่างสุภาพ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                                                        (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แจ้งข่าวด้วยท่าทีสุภาพ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นุ่มนวล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ใส่ใจความรู้สึกของผู้ฟัง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)</a:t>
            </a:r>
          </a:p>
        </p:txBody>
      </p:sp>
      <p:sp>
        <p:nvSpPr>
          <p:cNvPr id="7" name="Shape 741"/>
          <p:cNvSpPr txBox="1">
            <a:spLocks noGrp="1"/>
          </p:cNvSpPr>
          <p:nvPr>
            <p:ph type="title"/>
          </p:nvPr>
        </p:nvSpPr>
        <p:spPr>
          <a:xfrm>
            <a:off x="1808227" y="221010"/>
            <a:ext cx="6598097" cy="1126604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สื่อสารข่าวร้าย</a:t>
            </a: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5 </a:t>
            </a: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ขั้นตอนในการแจ้งข่าวร้าย</a:t>
            </a:r>
            <a:endParaRPr lang="en-US" sz="41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534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553870" y="1203598"/>
            <a:ext cx="8184468" cy="3767212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75807"/>
              <a:buNone/>
            </a:pP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4.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พร้อมรับปฏิกิริยา</a:t>
            </a: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1883"/>
              </a:spcBef>
              <a:buClr>
                <a:srgbClr val="000000"/>
              </a:buClr>
              <a:buSzPct val="75807"/>
              <a:buNone/>
            </a:pP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5.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นำพาหาทางออก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ชี้แจงแหล่งสนับสนุนช่วยเหลือ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พร้อมร่วมเป็นทีมเดียวกันในการแก้ปัญหา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ผู้ปกครองไม่โดดเดี่ยว</a:t>
            </a:r>
            <a:endParaRPr lang="en-US" sz="2500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" name="Shape 741"/>
          <p:cNvSpPr txBox="1">
            <a:spLocks noGrp="1"/>
          </p:cNvSpPr>
          <p:nvPr>
            <p:ph type="title"/>
          </p:nvPr>
        </p:nvSpPr>
        <p:spPr>
          <a:xfrm>
            <a:off x="1179749" y="141481"/>
            <a:ext cx="6598097" cy="1126701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4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สื่อสารข่าวร้าย</a:t>
            </a:r>
            <a:r>
              <a:rPr lang="en-US" sz="4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4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5 </a:t>
            </a:r>
            <a:r>
              <a:rPr lang="en-US" sz="4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ขั้นตอนในการแจ้งข่าวร้าย</a:t>
            </a:r>
            <a:endParaRPr lang="en-US" sz="4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87624" y="1797898"/>
            <a:ext cx="7637349" cy="827400"/>
          </a:xfrm>
          <a:prstGeom prst="rect">
            <a:avLst/>
          </a:prstGeom>
        </p:spPr>
        <p:txBody>
          <a:bodyPr wrap="square" lIns="57398" tIns="28699" rIns="57398" bIns="28699">
            <a:spAutoFit/>
          </a:bodyPr>
          <a:lstStyle/>
          <a:p>
            <a:pPr marL="406570" lvl="2" indent="0" algn="l">
              <a:spcBef>
                <a:spcPts val="1883"/>
              </a:spcBef>
              <a:buClr>
                <a:srgbClr val="000000"/>
              </a:buClr>
              <a:buSzPct val="75807"/>
            </a:pP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ปฏิเสธ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ยอมรับการปฏิเสธ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รับฟังมุมมอง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/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เหตุผลที่เห็นต่างกัน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หาจังหวะ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ให้ข้อมูลเพิ่มเติม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ไม่เถียง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ไม่ทะเลาะ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							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59632" y="2557357"/>
            <a:ext cx="7261558" cy="827400"/>
          </a:xfrm>
          <a:prstGeom prst="rect">
            <a:avLst/>
          </a:prstGeom>
        </p:spPr>
        <p:txBody>
          <a:bodyPr wrap="square" lIns="57398" tIns="28699" rIns="57398" bIns="28699">
            <a:spAutoFit/>
          </a:bodyPr>
          <a:lstStyle/>
          <a:p>
            <a:pPr marL="406570" lvl="2" indent="0" algn="l">
              <a:spcBef>
                <a:spcPts val="1883"/>
              </a:spcBef>
              <a:buClr>
                <a:srgbClr val="000000"/>
              </a:buClr>
              <a:buSzPct val="75807"/>
            </a:pP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โกรธ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รับฟังว่าโกรธเรื่องอะไร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รับฟังมุมมอง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/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เหตุผลที่เห็นต่างกัน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หาจังหวะให้ข้อมูลเพิ่มเติม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ไม่เถียง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ไม่ทะเลาะ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					    	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74258" y="3377120"/>
            <a:ext cx="7464080" cy="827400"/>
          </a:xfrm>
          <a:prstGeom prst="rect">
            <a:avLst/>
          </a:prstGeom>
        </p:spPr>
        <p:txBody>
          <a:bodyPr wrap="square" lIns="57398" tIns="28699" rIns="57398" bIns="28699">
            <a:spAutoFit/>
          </a:bodyPr>
          <a:lstStyle/>
          <a:p>
            <a:pPr marL="406570" lvl="2" indent="0" algn="l">
              <a:spcBef>
                <a:spcPts val="1883"/>
              </a:spcBef>
              <a:buClr>
                <a:srgbClr val="000000"/>
              </a:buClr>
              <a:buSzPct val="75807"/>
            </a:pP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ต่อรอง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รับฟังทางเลือกในใจผู้ฟัง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ช่วยวิเคราะห์ข้อดีข้อเสีย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ให้โอกาสตัดสินใจโดยอิสระ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			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59632" y="3983181"/>
            <a:ext cx="7312188" cy="442679"/>
          </a:xfrm>
          <a:prstGeom prst="rect">
            <a:avLst/>
          </a:prstGeom>
        </p:spPr>
        <p:txBody>
          <a:bodyPr wrap="square" lIns="57398" tIns="28699" rIns="57398" bIns="28699">
            <a:spAutoFit/>
          </a:bodyPr>
          <a:lstStyle/>
          <a:p>
            <a:pPr marL="406570" lvl="2" indent="0" algn="l">
              <a:spcBef>
                <a:spcPts val="1883"/>
              </a:spcBef>
              <a:buClr>
                <a:srgbClr val="000000"/>
              </a:buClr>
              <a:buSzPct val="75807"/>
            </a:pP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ซึมเศร้า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ให้กำลังใจ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ช่วยหาทางออก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พร้อมสนับสนุนช่วยเหลือ</a:t>
            </a:r>
            <a:endParaRPr lang="en-US" sz="2500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8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07848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249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" grpId="0" uiExpand="1" build="p"/>
      <p:bldP spid="3" grpId="0"/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"/>
          <p:cNvSpPr>
            <a:spLocks noGrp="1"/>
          </p:cNvSpPr>
          <p:nvPr>
            <p:ph type="title"/>
          </p:nvPr>
        </p:nvSpPr>
        <p:spPr>
          <a:xfrm>
            <a:off x="2091100" y="521211"/>
            <a:ext cx="6383174" cy="3531486"/>
          </a:xfrm>
        </p:spPr>
        <p:txBody>
          <a:bodyPr>
            <a:noAutofit/>
          </a:bodyPr>
          <a:lstStyle/>
          <a:p>
            <a:r>
              <a:rPr lang="th-TH" sz="10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ตอบคำถาม</a:t>
            </a:r>
            <a:br>
              <a:rPr lang="th-TH" sz="10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0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ทวนเนื้อหา</a:t>
            </a:r>
            <a:br>
              <a:rPr lang="th-TH" sz="10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0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สะสมรางวัล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7695"/>
            <a:ext cx="3356865" cy="2012568"/>
          </a:xfrm>
          <a:prstGeom prst="rect">
            <a:avLst/>
          </a:prstGeom>
        </p:spPr>
      </p:pic>
      <p:pic>
        <p:nvPicPr>
          <p:cNvPr id="4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43620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เมฆ 8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230379" y="1698372"/>
            <a:ext cx="6835135" cy="2126486"/>
          </a:xfrm>
        </p:spPr>
        <p:txBody>
          <a:bodyPr>
            <a:noAutofit/>
          </a:bodyPr>
          <a:lstStyle/>
          <a:p>
            <a:pPr algn="l"/>
            <a:r>
              <a:rPr lang="th-TH" sz="45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6 โรคสำคัญที่ส่งผลต่อการเรียน</a:t>
            </a:r>
            <a:br>
              <a:rPr lang="th-TH" sz="45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45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มีอะไรบ้าง และ </a:t>
            </a:r>
            <a:r>
              <a:rPr lang="en-US" sz="45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3 </a:t>
            </a:r>
            <a:r>
              <a:rPr lang="th-TH" sz="45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คำที่จำง่ายๆ คืออะไร </a:t>
            </a:r>
            <a:endParaRPr lang="th-TH" sz="45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9748" y="171859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Q1 ?</a:t>
            </a:r>
            <a:endParaRPr lang="th-TH" sz="34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445424" y="4311158"/>
            <a:ext cx="4698577" cy="688900"/>
          </a:xfrm>
          <a:prstGeom prst="rect">
            <a:avLst/>
          </a:prstGeom>
        </p:spPr>
        <p:txBody>
          <a:bodyPr wrap="squar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2,00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683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470920" y="1508125"/>
            <a:ext cx="5190880" cy="3224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837055">
              <a:defRPr sz="360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ซนเกินไป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ใจลอย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รอคอยไม่ได้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837055">
              <a:defRPr sz="360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ไม่สบตา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ไม่พาที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ไม่ชี้นิ้ว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837055">
              <a:defRPr sz="360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อ่านเพี้ยน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เขียนผิด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คิดเลขพลาด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837055">
              <a:defRPr sz="360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พัฒนาการช้า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คิดอ่านช้า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แก้ปัญหาช้า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837055">
              <a:defRPr sz="360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หงุดหงิดง่าย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ท้อแท้เบื่อหน่าย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br>
              <a:rPr sz="3000" b="1" dirty="0">
                <a:latin typeface="DilleniaUPC" pitchFamily="18" charset="-34"/>
                <a:cs typeface="DilleniaUPC" pitchFamily="18" charset="-34"/>
              </a:rPr>
            </a:b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ไม่อยากไปโรงเรียน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837055">
              <a:defRPr sz="360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ชอบต่อต้าน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ขี้หงุดหงิด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ทำผิดกฎ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2" name="Shape 151"/>
          <p:cNvSpPr txBox="1">
            <a:spLocks/>
          </p:cNvSpPr>
          <p:nvPr/>
        </p:nvSpPr>
        <p:spPr>
          <a:xfrm>
            <a:off x="1534163" y="92009"/>
            <a:ext cx="6835134" cy="743397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6 โรคสำคัญที่ส่งผลต่อการเรียน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141551" y="1009290"/>
            <a:ext cx="2096182" cy="582028"/>
          </a:xfrm>
          <a:prstGeom prst="roundRect">
            <a:avLst/>
          </a:prstGeom>
          <a:gradFill>
            <a:gsLst>
              <a:gs pos="56260">
                <a:srgbClr val="A7CDF4"/>
              </a:gs>
              <a:gs pos="0">
                <a:srgbClr val="5E9EFF"/>
              </a:gs>
              <a:gs pos="49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สมาธิสั้น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6141550" y="1652771"/>
            <a:ext cx="2096182" cy="582028"/>
          </a:xfrm>
          <a:prstGeom prst="roundRect">
            <a:avLst/>
          </a:prstGeom>
          <a:gradFill>
            <a:gsLst>
              <a:gs pos="56260">
                <a:srgbClr val="A7CDF4"/>
              </a:gs>
              <a:gs pos="0">
                <a:srgbClr val="5E9EFF"/>
              </a:gs>
              <a:gs pos="49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 err="1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ออทิสติก</a:t>
            </a:r>
            <a:endParaRPr lang="th-TH" sz="30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6144618" y="2222365"/>
            <a:ext cx="2119946" cy="582028"/>
          </a:xfrm>
          <a:prstGeom prst="roundRect">
            <a:avLst/>
          </a:prstGeom>
          <a:gradFill>
            <a:gsLst>
              <a:gs pos="56260">
                <a:srgbClr val="A7CDF4"/>
              </a:gs>
              <a:gs pos="0">
                <a:srgbClr val="5E9EFF"/>
              </a:gs>
              <a:gs pos="49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 err="1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แอล</a:t>
            </a:r>
            <a:r>
              <a:rPr lang="th-TH" sz="30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ดี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116468" y="2964250"/>
            <a:ext cx="2096182" cy="582028"/>
          </a:xfrm>
          <a:prstGeom prst="roundRect">
            <a:avLst/>
          </a:prstGeom>
          <a:gradFill>
            <a:gsLst>
              <a:gs pos="56260">
                <a:srgbClr val="A7CDF4"/>
              </a:gs>
              <a:gs pos="0">
                <a:srgbClr val="5E9EFF"/>
              </a:gs>
              <a:gs pos="49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สติปัญญาบกพร่อง</a:t>
            </a: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6188710" y="3798616"/>
            <a:ext cx="2075855" cy="582028"/>
          </a:xfrm>
          <a:prstGeom prst="roundRect">
            <a:avLst/>
          </a:prstGeom>
          <a:gradFill>
            <a:gsLst>
              <a:gs pos="56260">
                <a:srgbClr val="A7CDF4"/>
              </a:gs>
              <a:gs pos="0">
                <a:srgbClr val="5E9EFF"/>
              </a:gs>
              <a:gs pos="49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ซึมเศร้า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6166664" y="4576689"/>
            <a:ext cx="2075855" cy="582028"/>
          </a:xfrm>
          <a:prstGeom prst="roundRect">
            <a:avLst/>
          </a:prstGeom>
          <a:gradFill>
            <a:gsLst>
              <a:gs pos="56260">
                <a:srgbClr val="A7CDF4"/>
              </a:gs>
              <a:gs pos="0">
                <a:srgbClr val="5E9EFF"/>
              </a:gs>
              <a:gs pos="49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ดื้อต้าน</a:t>
            </a:r>
          </a:p>
        </p:txBody>
      </p:sp>
      <p:pic>
        <p:nvPicPr>
          <p:cNvPr id="10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0549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build="p"/>
      <p:bldP spid="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เมฆ 6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321148" y="1353391"/>
            <a:ext cx="6733873" cy="2961891"/>
          </a:xfrm>
        </p:spPr>
        <p:txBody>
          <a:bodyPr>
            <a:noAutofit/>
          </a:bodyPr>
          <a:lstStyle/>
          <a:p>
            <a:pPr algn="l"/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“</a:t>
            </a:r>
            <a:r>
              <a:rPr lang="th-TH" sz="41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ดช</a:t>
            </a:r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.ต้นน้ำ ชอบแกล้งเพื่อน ยุ</a:t>
            </a:r>
            <a:r>
              <a:rPr lang="th-TH" sz="41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กยิก</a:t>
            </a:r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มักพูดแทรกเวลาครูสอน เวลาครูถามคำถามมักต้องถามซ้ำหลายรอบ ผลการเรียนก็ไม่ค่อยดี” </a:t>
            </a: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4100" b="1" dirty="0">
                <a:solidFill>
                  <a:schemeClr val="accent1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   </a:t>
            </a:r>
            <a:r>
              <a:rPr lang="th-TH" sz="4100" b="1" dirty="0" err="1">
                <a:solidFill>
                  <a:schemeClr val="accent1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ดช</a:t>
            </a:r>
            <a:r>
              <a:rPr lang="th-TH" sz="4100" b="1" dirty="0">
                <a:solidFill>
                  <a:schemeClr val="accent1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.ต้นน้ำ มีอาการของโรคอะไร และต้องช่วยเหลืออย่างไรบ้าง</a:t>
            </a:r>
            <a:br>
              <a:rPr lang="th-TH" sz="4100" b="1" dirty="0">
                <a:solidFill>
                  <a:schemeClr val="accent1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1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5549" y="-66427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Q2 ?</a:t>
            </a:r>
            <a:endParaRPr lang="th-TH" sz="34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2444" y="4508373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2,00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768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1" y="1280670"/>
            <a:ext cx="6733873" cy="2961891"/>
          </a:xfrm>
        </p:spPr>
        <p:txBody>
          <a:bodyPr>
            <a:noAutofit/>
          </a:bodyPr>
          <a:lstStyle/>
          <a:p>
            <a:pPr algn="l"/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“หลัก </a:t>
            </a:r>
            <a:r>
              <a:rPr lang="en-US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3 </a:t>
            </a:r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ส. ของปัจจัยพื้นฐานในการปรับพฤติกรรมเด็กที่จะทำให้เด็กเก่ง ดี และมีความสุข ประกอบด้วยอะไรบ้าง </a:t>
            </a: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1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1010" y="-135097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Q3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2444" y="4508373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1,00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62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3356866" y="1090806"/>
            <a:ext cx="1990449" cy="410733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สร้างวินัย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487" y="1593448"/>
            <a:ext cx="7407315" cy="3296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marL="573981" indent="-573981" algn="l" defTabSz="238361">
              <a:buFont typeface="+mj-lt"/>
              <a:buAutoNum type="arabicPeriod" startAt="6"/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เข้าใจ</a:t>
            </a:r>
            <a:r>
              <a:rPr lang="th-TH" sz="3000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เทคนิคการสร้างวินัย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     </a:t>
            </a:r>
          </a:p>
          <a:p>
            <a:pPr marL="573981" indent="-573981" algn="l" defTabSz="238361">
              <a:buFont typeface="+mj-lt"/>
              <a:buAutoNum type="arabicPeriod" startAt="6"/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กำหนด</a:t>
            </a:r>
            <a:r>
              <a:rPr lang="th-TH" sz="3000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ความคาดหวังให้ชัดเจนและสมเหตุสมผล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  </a:t>
            </a:r>
          </a:p>
          <a:p>
            <a:pPr marL="573981" indent="-573981" algn="l" defTabSz="238361">
              <a:buFont typeface="+mj-lt"/>
              <a:buAutoNum type="arabicPeriod" startAt="6"/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มี</a:t>
            </a:r>
            <a:r>
              <a:rPr lang="th-TH" sz="3000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ความเสมอต้นเสมอปลาย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ในการปรับพฤติกรรม</a:t>
            </a:r>
          </a:p>
          <a:p>
            <a:pPr marL="573981" indent="-573981" algn="l" defTabSz="238361">
              <a:buFont typeface="+mj-lt"/>
              <a:buAutoNum type="arabicPeriod" startAt="6"/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หนักแน่นและเอาจริง</a:t>
            </a:r>
            <a:r>
              <a:rPr lang="th-TH" sz="30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ในกฎระเบียบที่ตกลงกับเด็กไว้ทำให้กฎนั้นศักดิ์สิทธิ์     </a:t>
            </a:r>
          </a:p>
          <a:p>
            <a:pPr marL="573981" indent="-573981" algn="l" defTabSz="238361">
              <a:buFont typeface="+mj-lt"/>
              <a:buAutoNum type="arabicPeriod" startAt="6"/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ผู้ดูแลเด็กจำเป็นต้อง</a:t>
            </a:r>
            <a:r>
              <a:rPr lang="th-TH" sz="3000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ใช้เทคนิคปรับพฤติกรรมไปในทางเดียวกัน         ไม่ขัดแย้งกัน </a:t>
            </a:r>
          </a:p>
        </p:txBody>
      </p:sp>
      <p:sp>
        <p:nvSpPr>
          <p:cNvPr id="13" name="Shape 281"/>
          <p:cNvSpPr>
            <a:spLocks noGrp="1"/>
          </p:cNvSpPr>
          <p:nvPr>
            <p:ph type="title"/>
          </p:nvPr>
        </p:nvSpPr>
        <p:spPr>
          <a:xfrm>
            <a:off x="1230380" y="255401"/>
            <a:ext cx="6733873" cy="717903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ปัจจัยพื้นฐานในการปรับพฤติกรรมเด็ก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5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07848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847655" y="1842328"/>
            <a:ext cx="1159988" cy="669727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500" dirty="0">
                <a:latin typeface="DilleniaUPC" pitchFamily="18" charset="-34"/>
                <a:cs typeface="DilleniaUPC" pitchFamily="18" charset="-34"/>
              </a:rPr>
              <a:t>3R</a:t>
            </a:r>
          </a:p>
        </p:txBody>
      </p:sp>
      <p:sp>
        <p:nvSpPr>
          <p:cNvPr id="297" name="Shape 297"/>
          <p:cNvSpPr/>
          <p:nvPr/>
        </p:nvSpPr>
        <p:spPr>
          <a:xfrm>
            <a:off x="4936923" y="3297688"/>
            <a:ext cx="1419821" cy="669727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DilleniaUPC" pitchFamily="18" charset="-34"/>
                <a:cs typeface="DilleniaUPC" pitchFamily="18" charset="-34"/>
              </a:rPr>
              <a:t>สร้างวินัย</a:t>
            </a:r>
            <a:endParaRPr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2223488" y="1857775"/>
            <a:ext cx="2155578" cy="669727"/>
          </a:xfrm>
          <a:prstGeom prst="rect">
            <a:avLst/>
          </a:prstGeom>
          <a:solidFill>
            <a:srgbClr val="FFA3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100" dirty="0">
                <a:latin typeface="DilleniaUPC" pitchFamily="18" charset="-34"/>
                <a:cs typeface="DilleniaUPC" pitchFamily="18" charset="-34"/>
              </a:rPr>
              <a:t>Relationship</a:t>
            </a:r>
          </a:p>
        </p:txBody>
      </p:sp>
      <p:sp>
        <p:nvSpPr>
          <p:cNvPr id="299" name="Shape 299"/>
          <p:cNvSpPr/>
          <p:nvPr/>
        </p:nvSpPr>
        <p:spPr>
          <a:xfrm>
            <a:off x="4936923" y="1857775"/>
            <a:ext cx="1159988" cy="669727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100" dirty="0">
                <a:latin typeface="DilleniaUPC" pitchFamily="18" charset="-34"/>
                <a:cs typeface="DilleniaUPC" pitchFamily="18" charset="-34"/>
              </a:rPr>
              <a:t>Rule</a:t>
            </a:r>
          </a:p>
        </p:txBody>
      </p:sp>
      <p:sp>
        <p:nvSpPr>
          <p:cNvPr id="300" name="Shape 300"/>
          <p:cNvSpPr/>
          <p:nvPr/>
        </p:nvSpPr>
        <p:spPr>
          <a:xfrm>
            <a:off x="6663697" y="1857775"/>
            <a:ext cx="1840598" cy="669727"/>
          </a:xfrm>
          <a:prstGeom prst="rect">
            <a:avLst/>
          </a:prstGeom>
          <a:gradFill>
            <a:gsLst>
              <a:gs pos="0">
                <a:schemeClr val="accent5">
                  <a:hueOff val="-444211"/>
                  <a:satOff val="-14915"/>
                  <a:lumOff val="22857"/>
                </a:schemeClr>
              </a:gs>
              <a:gs pos="100000">
                <a:srgbClr val="F2F7FF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100" dirty="0">
                <a:latin typeface="DilleniaUPC" pitchFamily="18" charset="-34"/>
                <a:cs typeface="DilleniaUPC" pitchFamily="18" charset="-34"/>
              </a:rPr>
              <a:t>Resilience</a:t>
            </a:r>
          </a:p>
        </p:txBody>
      </p:sp>
      <p:sp>
        <p:nvSpPr>
          <p:cNvPr id="301" name="Shape 301"/>
          <p:cNvSpPr/>
          <p:nvPr/>
        </p:nvSpPr>
        <p:spPr>
          <a:xfrm>
            <a:off x="847655" y="3239060"/>
            <a:ext cx="1159988" cy="669727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500" dirty="0">
                <a:latin typeface="DilleniaUPC" pitchFamily="18" charset="-34"/>
                <a:cs typeface="DilleniaUPC" pitchFamily="18" charset="-34"/>
              </a:rPr>
              <a:t>3ส</a:t>
            </a:r>
          </a:p>
        </p:txBody>
      </p:sp>
      <p:sp>
        <p:nvSpPr>
          <p:cNvPr id="302" name="Shape 302"/>
          <p:cNvSpPr/>
          <p:nvPr/>
        </p:nvSpPr>
        <p:spPr>
          <a:xfrm flipV="1">
            <a:off x="4661759" y="2074732"/>
            <a:ext cx="1" cy="261194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03" name="Shape 303"/>
          <p:cNvSpPr/>
          <p:nvPr/>
        </p:nvSpPr>
        <p:spPr>
          <a:xfrm flipH="1">
            <a:off x="4456376" y="2192639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04" name="Shape 304"/>
          <p:cNvSpPr/>
          <p:nvPr/>
        </p:nvSpPr>
        <p:spPr>
          <a:xfrm flipH="1">
            <a:off x="6174219" y="2192639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05" name="Shape 305"/>
          <p:cNvSpPr/>
          <p:nvPr/>
        </p:nvSpPr>
        <p:spPr>
          <a:xfrm flipH="1">
            <a:off x="6174219" y="2259612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2223488" y="3254508"/>
            <a:ext cx="2155578" cy="669727"/>
          </a:xfrm>
          <a:prstGeom prst="rect">
            <a:avLst/>
          </a:prstGeom>
          <a:solidFill>
            <a:srgbClr val="FFA3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100" dirty="0" err="1">
                <a:latin typeface="DilleniaUPC" pitchFamily="18" charset="-34"/>
                <a:cs typeface="DilleniaUPC" pitchFamily="18" charset="-34"/>
              </a:rPr>
              <a:t>สัมพันธภาพ</a:t>
            </a:r>
            <a:endParaRPr sz="41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07" name="Shape 307"/>
          <p:cNvSpPr/>
          <p:nvPr/>
        </p:nvSpPr>
        <p:spPr>
          <a:xfrm flipH="1">
            <a:off x="4456376" y="3632551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08" name="Shape 308"/>
          <p:cNvSpPr/>
          <p:nvPr/>
        </p:nvSpPr>
        <p:spPr>
          <a:xfrm flipH="1">
            <a:off x="6426523" y="3632551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09" name="Shape 309"/>
          <p:cNvSpPr/>
          <p:nvPr/>
        </p:nvSpPr>
        <p:spPr>
          <a:xfrm flipH="1">
            <a:off x="6426523" y="3706221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10" name="Shape 310"/>
          <p:cNvSpPr/>
          <p:nvPr/>
        </p:nvSpPr>
        <p:spPr>
          <a:xfrm flipV="1">
            <a:off x="4661759" y="3522109"/>
            <a:ext cx="1" cy="261194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6923528" y="3297688"/>
            <a:ext cx="1508456" cy="669727"/>
          </a:xfrm>
          <a:prstGeom prst="rect">
            <a:avLst/>
          </a:prstGeom>
          <a:gradFill>
            <a:gsLst>
              <a:gs pos="0">
                <a:schemeClr val="accent5">
                  <a:hueOff val="-444211"/>
                  <a:satOff val="-14915"/>
                  <a:lumOff val="22857"/>
                </a:schemeClr>
              </a:gs>
              <a:gs pos="100000">
                <a:srgbClr val="F2F7FF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100" dirty="0" err="1">
                <a:latin typeface="DilleniaUPC" pitchFamily="18" charset="-34"/>
                <a:cs typeface="DilleniaUPC" pitchFamily="18" charset="-34"/>
              </a:rPr>
              <a:t>สอนง่าย</a:t>
            </a:r>
            <a:endParaRPr sz="41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6" name="Shape 281"/>
          <p:cNvSpPr>
            <a:spLocks noGrp="1"/>
          </p:cNvSpPr>
          <p:nvPr>
            <p:ph type="title"/>
          </p:nvPr>
        </p:nvSpPr>
        <p:spPr>
          <a:xfrm>
            <a:off x="1489009" y="293372"/>
            <a:ext cx="6733873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ปัจจัยพื้นฐานในการปรับพฤติกรรมเด็ก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19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708183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1483098" y="251305"/>
            <a:ext cx="6885766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เป้าหมายในการดูแลเด็ก</a:t>
            </a:r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นักเรียน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3660216" y="3641104"/>
            <a:ext cx="1419821" cy="669727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DilleniaUPC" pitchFamily="18" charset="-34"/>
                <a:cs typeface="DilleniaUPC" pitchFamily="18" charset="-34"/>
              </a:rPr>
              <a:t>สร้างวินัย</a:t>
            </a:r>
            <a:endParaRPr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900382" y="1544311"/>
            <a:ext cx="2815573" cy="1057735"/>
          </a:xfrm>
          <a:prstGeom prst="rect">
            <a:avLst/>
          </a:prstGeom>
          <a:gradFill>
            <a:gsLst>
              <a:gs pos="0">
                <a:srgbClr val="FFA3FF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/>
          <a:p>
            <a: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100" b="1" dirty="0" err="1">
                <a:latin typeface="DilleniaUPC" pitchFamily="18" charset="-34"/>
                <a:cs typeface="DilleniaUPC" pitchFamily="18" charset="-34"/>
              </a:rPr>
              <a:t>เก่ง</a:t>
            </a:r>
            <a:r>
              <a:rPr sz="4100" b="1" dirty="0">
                <a:latin typeface="DilleniaUPC" pitchFamily="18" charset="-34"/>
                <a:cs typeface="DilleniaUPC" pitchFamily="18" charset="-34"/>
              </a:rPr>
              <a:t>/</a:t>
            </a:r>
            <a:br>
              <a:rPr sz="4100" b="1" dirty="0">
                <a:latin typeface="DilleniaUPC" pitchFamily="18" charset="-34"/>
                <a:cs typeface="DilleniaUPC" pitchFamily="18" charset="-34"/>
              </a:rPr>
            </a:br>
            <a:r>
              <a:rPr sz="4100" b="1" dirty="0" err="1">
                <a:latin typeface="DilleniaUPC" pitchFamily="18" charset="-34"/>
                <a:cs typeface="DilleniaUPC" pitchFamily="18" charset="-34"/>
              </a:rPr>
              <a:t>ประสบความสำเร็จ</a:t>
            </a:r>
            <a:endParaRPr sz="41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4120409" y="1544310"/>
            <a:ext cx="1159987" cy="1057735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500">
                <a:latin typeface="DilleniaUPC" pitchFamily="18" charset="-34"/>
                <a:cs typeface="DilleniaUPC" pitchFamily="18" charset="-34"/>
              </a:rPr>
              <a:t>ดี</a:t>
            </a:r>
          </a:p>
        </p:txBody>
      </p:sp>
      <p:sp>
        <p:nvSpPr>
          <p:cNvPr id="337" name="Shape 337"/>
          <p:cNvSpPr/>
          <p:nvPr/>
        </p:nvSpPr>
        <p:spPr>
          <a:xfrm>
            <a:off x="5746548" y="1574606"/>
            <a:ext cx="2824837" cy="1027440"/>
          </a:xfrm>
          <a:prstGeom prst="rect">
            <a:avLst/>
          </a:prstGeom>
          <a:gradFill>
            <a:gsLst>
              <a:gs pos="0">
                <a:schemeClr val="accent5">
                  <a:hueOff val="-444211"/>
                  <a:satOff val="-14915"/>
                  <a:lumOff val="22857"/>
                </a:schemeClr>
              </a:gs>
              <a:gs pos="100000">
                <a:srgbClr val="F2F7FF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500" dirty="0" err="1">
                <a:latin typeface="DilleniaUPC" pitchFamily="18" charset="-34"/>
                <a:cs typeface="DilleniaUPC" pitchFamily="18" charset="-34"/>
              </a:rPr>
              <a:t>มีความสุข</a:t>
            </a:r>
            <a:endParaRPr sz="45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875531" y="3641104"/>
            <a:ext cx="2155578" cy="669727"/>
          </a:xfrm>
          <a:prstGeom prst="rect">
            <a:avLst/>
          </a:prstGeom>
          <a:solidFill>
            <a:srgbClr val="FFA3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DilleniaUPC" pitchFamily="18" charset="-34"/>
                <a:cs typeface="DilleniaUPC" pitchFamily="18" charset="-34"/>
              </a:rPr>
              <a:t>สัมพันธภาพ</a:t>
            </a:r>
            <a:endParaRPr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39" name="Shape 339"/>
          <p:cNvSpPr/>
          <p:nvPr/>
        </p:nvSpPr>
        <p:spPr>
          <a:xfrm flipH="1">
            <a:off x="3103278" y="3996122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40" name="Shape 340"/>
          <p:cNvSpPr/>
          <p:nvPr/>
        </p:nvSpPr>
        <p:spPr>
          <a:xfrm flipH="1">
            <a:off x="5128503" y="3975967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41" name="Shape 341"/>
          <p:cNvSpPr/>
          <p:nvPr/>
        </p:nvSpPr>
        <p:spPr>
          <a:xfrm flipH="1">
            <a:off x="5128503" y="4049637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42" name="Shape 342"/>
          <p:cNvSpPr/>
          <p:nvPr/>
        </p:nvSpPr>
        <p:spPr>
          <a:xfrm flipV="1">
            <a:off x="3308662" y="3865525"/>
            <a:ext cx="1" cy="261194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5634810" y="2839618"/>
            <a:ext cx="3023701" cy="2171456"/>
          </a:xfrm>
          <a:prstGeom prst="rect">
            <a:avLst/>
          </a:prstGeom>
          <a:gradFill>
            <a:gsLst>
              <a:gs pos="0">
                <a:schemeClr val="accent5">
                  <a:hueOff val="-444211"/>
                  <a:satOff val="-14915"/>
                  <a:lumOff val="22857"/>
                </a:schemeClr>
              </a:gs>
              <a:gs pos="100000">
                <a:srgbClr val="F2F7FF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/>
          <a:p>
            <a: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 err="1">
                <a:latin typeface="DilleniaUPC" pitchFamily="18" charset="-34"/>
                <a:cs typeface="DilleniaUPC" pitchFamily="18" charset="-34"/>
              </a:rPr>
              <a:t>สอนง่าย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--&gt;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เก่ง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(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ตาม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IQ)</a:t>
            </a:r>
          </a:p>
          <a:p>
            <a: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 err="1">
                <a:latin typeface="DilleniaUPC" pitchFamily="18" charset="-34"/>
                <a:cs typeface="DilleniaUPC" pitchFamily="18" charset="-34"/>
              </a:rPr>
              <a:t>ดี</a:t>
            </a:r>
            <a:endParaRPr sz="3000" dirty="0">
              <a:latin typeface="DilleniaUPC" pitchFamily="18" charset="-34"/>
              <a:cs typeface="DilleniaUPC" pitchFamily="18" charset="-34"/>
            </a:endParaRPr>
          </a:p>
          <a:p>
            <a: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 err="1">
                <a:latin typeface="DilleniaUPC" pitchFamily="18" charset="-34"/>
                <a:cs typeface="DilleniaUPC" pitchFamily="18" charset="-34"/>
              </a:rPr>
              <a:t>มีความสุข</a:t>
            </a:r>
            <a:endParaRPr sz="3000" dirty="0">
              <a:latin typeface="DilleniaUPC" pitchFamily="18" charset="-34"/>
              <a:cs typeface="DilleniaUPC" pitchFamily="18" charset="-34"/>
            </a:endParaRPr>
          </a:p>
          <a:p>
            <a:pPr>
              <a:defRPr sz="3800" b="1" u="sng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 err="1">
                <a:latin typeface="DilleniaUPC" pitchFamily="18" charset="-34"/>
                <a:cs typeface="DilleniaUPC" pitchFamily="18" charset="-34"/>
              </a:rPr>
              <a:t>มีความนับถือตัวเอง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     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(self esteem)</a:t>
            </a:r>
          </a:p>
        </p:txBody>
      </p:sp>
      <p:pic>
        <p:nvPicPr>
          <p:cNvPr id="13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24537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432903" y="1546481"/>
            <a:ext cx="6733873" cy="2961891"/>
          </a:xfrm>
        </p:spPr>
        <p:txBody>
          <a:bodyPr>
            <a:noAutofit/>
          </a:bodyPr>
          <a:lstStyle/>
          <a:p>
            <a:pPr algn="l"/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“จงอธิบายวงจรปัญหาเมื่อไม่ใช้ </a:t>
            </a:r>
            <a:r>
              <a:rPr lang="en-US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3 </a:t>
            </a:r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ส. และวิธีตัดวงจรปัญหา”</a:t>
            </a: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1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9748" y="-153542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Q4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2445" y="4508372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2,50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315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xfrm>
            <a:off x="1447886" y="212228"/>
            <a:ext cx="6196453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วงจรปัญหา</a:t>
            </a:r>
            <a:r>
              <a:rPr sz="5500" b="1" dirty="0" err="1">
                <a:latin typeface="DilleniaUPC" pitchFamily="18" charset="-34"/>
                <a:cs typeface="DilleniaUPC" pitchFamily="18" charset="-34"/>
              </a:rPr>
              <a:t>เมื่อไม่ใช้</a:t>
            </a:r>
            <a:r>
              <a:rPr sz="5500" b="1" dirty="0">
                <a:latin typeface="DilleniaUPC" pitchFamily="18" charset="-34"/>
                <a:cs typeface="DilleniaUPC" pitchFamily="18" charset="-34"/>
              </a:rPr>
              <a:t> 3ส...</a:t>
            </a:r>
          </a:p>
        </p:txBody>
      </p:sp>
      <p:pic>
        <p:nvPicPr>
          <p:cNvPr id="348" name="image.png"/>
          <p:cNvPicPr>
            <a:picLocks noChangeAspect="1"/>
          </p:cNvPicPr>
          <p:nvPr/>
        </p:nvPicPr>
        <p:blipFill>
          <a:blip r:embed="rId2"/>
          <a:srcRect l="18124" t="30000" r="19061" b="16250"/>
          <a:stretch>
            <a:fillRect/>
          </a:stretch>
        </p:blipFill>
        <p:spPr>
          <a:xfrm>
            <a:off x="927658" y="1382689"/>
            <a:ext cx="7239128" cy="348430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คูณ 1"/>
          <p:cNvSpPr/>
          <p:nvPr/>
        </p:nvSpPr>
        <p:spPr>
          <a:xfrm>
            <a:off x="1416773" y="4260715"/>
            <a:ext cx="1873333" cy="392309"/>
          </a:xfrm>
          <a:prstGeom prst="mathMultiply">
            <a:avLst/>
          </a:prstGeom>
          <a:solidFill>
            <a:srgbClr val="FF0000">
              <a:alpha val="38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5973529" y="3536507"/>
            <a:ext cx="2075855" cy="5876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400" b="1" dirty="0">
                <a:solidFill>
                  <a:srgbClr val="C000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รู้สึกดีกับตนเอง</a:t>
            </a:r>
          </a:p>
        </p:txBody>
      </p:sp>
      <p:sp>
        <p:nvSpPr>
          <p:cNvPr id="8" name="คูณ 7"/>
          <p:cNvSpPr/>
          <p:nvPr/>
        </p:nvSpPr>
        <p:spPr>
          <a:xfrm>
            <a:off x="5896464" y="4328553"/>
            <a:ext cx="1873333" cy="392309"/>
          </a:xfrm>
          <a:prstGeom prst="mathMultiply">
            <a:avLst/>
          </a:prstGeom>
          <a:solidFill>
            <a:srgbClr val="FF0000">
              <a:alpha val="38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896465" y="2051323"/>
            <a:ext cx="2279147" cy="5260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>
                <a:solidFill>
                  <a:srgbClr val="C000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พฤติกรรมดีเพิ่มขึ้น</a:t>
            </a:r>
          </a:p>
        </p:txBody>
      </p:sp>
      <p:sp>
        <p:nvSpPr>
          <p:cNvPr id="10" name="คูณ 9"/>
          <p:cNvSpPr/>
          <p:nvPr/>
        </p:nvSpPr>
        <p:spPr>
          <a:xfrm>
            <a:off x="6302279" y="2714002"/>
            <a:ext cx="1873333" cy="392309"/>
          </a:xfrm>
          <a:prstGeom prst="mathMultiply">
            <a:avLst/>
          </a:prstGeom>
          <a:solidFill>
            <a:srgbClr val="FF0000">
              <a:alpha val="38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962965" y="3583515"/>
            <a:ext cx="1898299" cy="5260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>
                <a:solidFill>
                  <a:srgbClr val="C000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สื่อสารจากใจ</a:t>
            </a:r>
          </a:p>
        </p:txBody>
      </p:sp>
      <p:pic>
        <p:nvPicPr>
          <p:cNvPr id="12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607667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214288" y="1888238"/>
            <a:ext cx="6733873" cy="1784730"/>
          </a:xfrm>
        </p:spPr>
        <p:txBody>
          <a:bodyPr>
            <a:noAutofit/>
          </a:bodyPr>
          <a:lstStyle/>
          <a:p>
            <a:pPr algn="l"/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“หลักการสร้าง </a:t>
            </a:r>
            <a:r>
              <a:rPr lang="th-TH" sz="4100" b="1" dirty="0" err="1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สัมพันธาพ</a:t>
            </a:r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ในปัจจัยพื้นฐานการปรับพฤติกรรมเด็ก ทำได้อย่างไรบ้าง”</a:t>
            </a: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1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9748" y="-55086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Q5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2444" y="4508373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1,50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710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1888578" y="221011"/>
            <a:ext cx="6733873" cy="717903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ปัจจัยพื้นฐานในการปรับพฤติกรรมเด็ก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4201732" y="1090804"/>
            <a:ext cx="1990449" cy="574736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สัมพันธภาพ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32902" y="1926210"/>
            <a:ext cx="7592624" cy="3802573"/>
          </a:xfrm>
          <a:prstGeom prst="rect">
            <a:avLst/>
          </a:prstGeom>
        </p:spPr>
        <p:txBody>
          <a:bodyPr wrap="square" lIns="57398" tIns="28699" rIns="57398" bIns="28699">
            <a:spAutoFit/>
          </a:bodyPr>
          <a:lstStyle/>
          <a:p>
            <a:pPr marL="573981" indent="-573981" algn="l" defTabSz="271365">
              <a:spcBef>
                <a:spcPts val="1946"/>
              </a:spcBef>
              <a:buAutoNum type="arabicPeriod"/>
              <a:defRPr sz="296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ให้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ความรัก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ความอบอุ่นและ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เมตตา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เด็ก         </a:t>
            </a:r>
          </a:p>
          <a:p>
            <a:pPr marL="573981" indent="-573981" algn="l" defTabSz="271365">
              <a:spcBef>
                <a:spcPts val="1946"/>
              </a:spcBef>
              <a:buAutoNum type="arabicPeriod"/>
              <a:defRPr sz="296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ส่งเสริมให้เด็กมีความรู้สึกมี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คุณค่าในตัวเอง  </a:t>
            </a:r>
          </a:p>
          <a:p>
            <a:pPr marL="573981" indent="-573981" algn="l" defTabSz="271365">
              <a:spcBef>
                <a:spcPts val="1946"/>
              </a:spcBef>
              <a:buAutoNum type="arabicPeriod"/>
              <a:defRPr sz="296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คำนึงถึงและตระหนักในความเป็นเด็ก 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(เด็กไม่ใช่ผู้ใหญ่ตัวเล็ก)</a:t>
            </a:r>
            <a:r>
              <a:rPr lang="th-TH" sz="30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</a:t>
            </a:r>
          </a:p>
          <a:p>
            <a:pPr marL="573981" indent="-573981" algn="l" defTabSz="271365">
              <a:spcBef>
                <a:spcPts val="1946"/>
              </a:spcBef>
              <a:buAutoNum type="arabicPeriod"/>
              <a:defRPr sz="296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ยอมรับในความเป็นตัวของตัวเองของเด็ก ส่งเสริมให้เด็ก       เป็นตัวของตัวเอง และมี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อิสระตามวัย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อย่างเหมาะสม </a:t>
            </a:r>
          </a:p>
          <a:p>
            <a:pPr marL="573981" indent="-573981" algn="l" defTabSz="271365">
              <a:spcBef>
                <a:spcPts val="1946"/>
              </a:spcBef>
              <a:buAutoNum type="arabicPeriod"/>
              <a:defRPr sz="296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เปิดโอกาสให้เด็กได้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ระบายความรู้สึกและบอกความต้องการ</a:t>
            </a:r>
          </a:p>
        </p:txBody>
      </p:sp>
      <p:pic>
        <p:nvPicPr>
          <p:cNvPr id="7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90849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179749" y="1508508"/>
            <a:ext cx="6733873" cy="2961891"/>
          </a:xfrm>
        </p:spPr>
        <p:txBody>
          <a:bodyPr>
            <a:noAutofit/>
          </a:bodyPr>
          <a:lstStyle/>
          <a:p>
            <a:pPr algn="l"/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“หลักการสร้าง </a:t>
            </a:r>
            <a:r>
              <a:rPr lang="th-TH" sz="41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วินัย</a:t>
            </a:r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ในปัจจัยพื้นฐานการปรับพฤติกรรมเด็ก ทำได้อย่างไรบ้าง”</a:t>
            </a: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1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487" y="19966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Q6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065695" y="4394454"/>
            <a:ext cx="4874294" cy="688900"/>
          </a:xfrm>
          <a:prstGeom prst="rect">
            <a:avLst/>
          </a:prstGeom>
        </p:spPr>
        <p:txBody>
          <a:bodyPr wrap="squar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1,50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470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3094603" y="1081704"/>
            <a:ext cx="1990449" cy="410733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สร้างวินัย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595" y="955822"/>
            <a:ext cx="7407315" cy="4386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marL="573981" indent="-573981" algn="l" defTabSz="238361">
              <a:spcBef>
                <a:spcPts val="1695"/>
              </a:spcBef>
              <a:buFont typeface="+mj-lt"/>
              <a:buAutoNum type="arabicPeriod" startAt="6"/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เข้าใจ</a:t>
            </a:r>
            <a:r>
              <a:rPr lang="th-TH" sz="3000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เทคนิคการสร้างวินัย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     </a:t>
            </a:r>
          </a:p>
          <a:p>
            <a:pPr marL="573981" indent="-573981" algn="l" defTabSz="238361">
              <a:spcBef>
                <a:spcPts val="1695"/>
              </a:spcBef>
              <a:buFont typeface="+mj-lt"/>
              <a:buAutoNum type="arabicPeriod" startAt="6"/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กำหนด</a:t>
            </a:r>
            <a:r>
              <a:rPr lang="th-TH" sz="3000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ความคาดหวังให้ชัดเจนและสมเหตุสมผล</a:t>
            </a:r>
            <a:r>
              <a:rPr lang="th-TH" sz="3000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  </a:t>
            </a:r>
          </a:p>
          <a:p>
            <a:pPr marL="573981" indent="-573981" algn="l" defTabSz="238361">
              <a:spcBef>
                <a:spcPts val="1695"/>
              </a:spcBef>
              <a:buFont typeface="+mj-lt"/>
              <a:buAutoNum type="arabicPeriod" startAt="6"/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latin typeface="DilleniaUPC" pitchFamily="18" charset="-34"/>
                <a:cs typeface="DilleniaUPC" pitchFamily="18" charset="-34"/>
              </a:rPr>
              <a:t>มี</a:t>
            </a:r>
            <a:r>
              <a:rPr lang="th-TH" sz="3000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ความเสมอต้นเสมอปลาย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ในการปรับพฤติกรรม</a:t>
            </a:r>
          </a:p>
          <a:p>
            <a:pPr marL="573981" indent="-573981" algn="l" defTabSz="238361">
              <a:spcBef>
                <a:spcPts val="1695"/>
              </a:spcBef>
              <a:buFont typeface="+mj-lt"/>
              <a:buAutoNum type="arabicPeriod" startAt="6"/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หนักแน่นและเอาจริง</a:t>
            </a:r>
            <a:r>
              <a:rPr lang="th-TH" sz="30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ในกฎระเบียบที่ตกลงกับเด็กไว้            ทำให้กฎนั้นศักดิ์สิทธิ์     </a:t>
            </a:r>
          </a:p>
          <a:p>
            <a:pPr marL="573981" indent="-573981" algn="l" defTabSz="238361">
              <a:spcBef>
                <a:spcPts val="1695"/>
              </a:spcBef>
              <a:buFont typeface="+mj-lt"/>
              <a:buAutoNum type="arabicPeriod" startAt="6"/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th-TH" sz="30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ผู้ดูแลเด็กจำเป็นต้อง</a:t>
            </a:r>
            <a:r>
              <a:rPr lang="th-TH" sz="3000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ใช้เทคนิคปรับพฤติกรรมไปในทางเดียวกัน         ไม่ขัดแย้งกัน </a:t>
            </a:r>
          </a:p>
        </p:txBody>
      </p:sp>
      <p:sp>
        <p:nvSpPr>
          <p:cNvPr id="13" name="Shape 281"/>
          <p:cNvSpPr>
            <a:spLocks noGrp="1"/>
          </p:cNvSpPr>
          <p:nvPr>
            <p:ph type="title"/>
          </p:nvPr>
        </p:nvSpPr>
        <p:spPr>
          <a:xfrm>
            <a:off x="1179749" y="217428"/>
            <a:ext cx="6733873" cy="717903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ปัจจัยพื้นฐานในการปรับพฤติกรรมเด็ก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5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440861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854255" y="1836775"/>
            <a:ext cx="2155579" cy="669727"/>
          </a:xfrm>
          <a:prstGeom prst="rect">
            <a:avLst/>
          </a:prstGeom>
          <a:solidFill>
            <a:srgbClr val="FFA3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พฤติกรรมดี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3634526" y="1577281"/>
            <a:ext cx="1419821" cy="565423"/>
          </a:xfrm>
          <a:prstGeom prst="rect">
            <a:avLst/>
          </a:prstGeom>
          <a:solidFill>
            <a:srgbClr val="FFC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เสริมแรง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55" name="Shape 355"/>
          <p:cNvSpPr/>
          <p:nvPr/>
        </p:nvSpPr>
        <p:spPr>
          <a:xfrm flipV="1">
            <a:off x="3005452" y="1870665"/>
            <a:ext cx="620637" cy="31370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5494685" y="1576978"/>
            <a:ext cx="2918933" cy="566028"/>
          </a:xfrm>
          <a:prstGeom prst="rect">
            <a:avLst/>
          </a:prstGeom>
          <a:solidFill>
            <a:srgbClr val="FFC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พฤติกรรมดีเพิ่มขึ้น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3028167" y="2184573"/>
            <a:ext cx="576095" cy="30879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4980474" y="4232955"/>
            <a:ext cx="532659" cy="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5041422" y="3527611"/>
            <a:ext cx="453263" cy="30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854255" y="3431625"/>
            <a:ext cx="2155579" cy="669727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800" dirty="0" err="1">
                <a:latin typeface="DilleniaUPC" pitchFamily="18" charset="-34"/>
                <a:cs typeface="DilleniaUPC" pitchFamily="18" charset="-34"/>
              </a:rPr>
              <a:t>พฤติกรรมไม่ดี</a:t>
            </a:r>
            <a:endParaRPr sz="3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3612671" y="2389003"/>
            <a:ext cx="1463530" cy="491024"/>
          </a:xfrm>
          <a:prstGeom prst="rect">
            <a:avLst/>
          </a:prstGeom>
          <a:ln w="38100">
            <a:solidFill>
              <a:srgbClr val="01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>
                <a:latin typeface="DilleniaUPC" pitchFamily="18" charset="-34"/>
                <a:cs typeface="DilleniaUPC" pitchFamily="18" charset="-34"/>
              </a:rPr>
              <a:t>ลงโทษ</a:t>
            </a:r>
          </a:p>
        </p:txBody>
      </p:sp>
      <p:sp>
        <p:nvSpPr>
          <p:cNvPr id="364" name="Shape 364"/>
          <p:cNvSpPr/>
          <p:nvPr/>
        </p:nvSpPr>
        <p:spPr>
          <a:xfrm>
            <a:off x="5513133" y="2409094"/>
            <a:ext cx="2900484" cy="459990"/>
          </a:xfrm>
          <a:prstGeom prst="rect">
            <a:avLst/>
          </a:prstGeom>
          <a:ln w="38100">
            <a:solidFill>
              <a:srgbClr val="01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พฤติกรรมดีลดลง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65" name="Shape 365"/>
          <p:cNvSpPr/>
          <p:nvPr/>
        </p:nvSpPr>
        <p:spPr>
          <a:xfrm flipV="1">
            <a:off x="3005452" y="3507767"/>
            <a:ext cx="620637" cy="31370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3634526" y="3244901"/>
            <a:ext cx="1419821" cy="565423"/>
          </a:xfrm>
          <a:prstGeom prst="rect">
            <a:avLst/>
          </a:prstGeom>
          <a:ln w="38100">
            <a:solidFill>
              <a:srgbClr val="01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เสริมแรง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5505765" y="3244900"/>
            <a:ext cx="2963349" cy="566028"/>
          </a:xfrm>
          <a:prstGeom prst="rect">
            <a:avLst/>
          </a:prstGeom>
          <a:ln w="38100">
            <a:solidFill>
              <a:srgbClr val="01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พฤติกรรมไม่ดีเพิ่มขึ้น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3027925" y="3825403"/>
            <a:ext cx="576094" cy="30879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3612671" y="3976255"/>
            <a:ext cx="1463530" cy="4910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ลงโทษ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5505765" y="3976255"/>
            <a:ext cx="2986528" cy="4910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พฤติกรรมไม่ดีลดลง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4" name="Shape 281"/>
          <p:cNvSpPr>
            <a:spLocks noGrp="1"/>
          </p:cNvSpPr>
          <p:nvPr>
            <p:ph type="title"/>
          </p:nvPr>
        </p:nvSpPr>
        <p:spPr>
          <a:xfrm>
            <a:off x="1521643" y="215740"/>
            <a:ext cx="6581981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ปัจจัยพื้นฐานในการปรับพฤติกรรมเด็ก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5" name="Shape 360"/>
          <p:cNvSpPr/>
          <p:nvPr/>
        </p:nvSpPr>
        <p:spPr>
          <a:xfrm>
            <a:off x="5097819" y="2639091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26" name="Shape 360"/>
          <p:cNvSpPr/>
          <p:nvPr/>
        </p:nvSpPr>
        <p:spPr>
          <a:xfrm>
            <a:off x="5048993" y="1871618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pic>
        <p:nvPicPr>
          <p:cNvPr id="21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851160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087711" y="1470534"/>
            <a:ext cx="6987026" cy="2961891"/>
          </a:xfrm>
        </p:spPr>
        <p:txBody>
          <a:bodyPr>
            <a:noAutofit/>
          </a:bodyPr>
          <a:lstStyle/>
          <a:p>
            <a:pPr algn="l"/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“จงบอก</a:t>
            </a:r>
            <a:r>
              <a:rPr lang="th-TH" sz="41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องค์ประกอบการชม</a:t>
            </a:r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ที่มีประสิทธิภาพ พร้อมกับยกตัวอย่างประกอบมา 1 ตัวอย่าง </a:t>
            </a: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1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487" y="19966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Q7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2444" y="4508373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2,00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811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4132603" y="3441006"/>
            <a:ext cx="1419821" cy="669727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latin typeface="DilleniaUPC" pitchFamily="18" charset="-34"/>
                <a:cs typeface="DilleniaUPC" pitchFamily="18" charset="-34"/>
              </a:rPr>
              <a:t>ไม่มีวินัย</a:t>
            </a:r>
          </a:p>
        </p:txBody>
      </p:sp>
      <p:sp>
        <p:nvSpPr>
          <p:cNvPr id="317" name="Shape 317"/>
          <p:cNvSpPr/>
          <p:nvPr/>
        </p:nvSpPr>
        <p:spPr>
          <a:xfrm>
            <a:off x="926595" y="1833663"/>
            <a:ext cx="2524975" cy="669727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DilleniaUPC" pitchFamily="18" charset="-34"/>
                <a:cs typeface="DilleniaUPC" pitchFamily="18" charset="-34"/>
              </a:rPr>
              <a:t>สัมพันธภาพไม่ดี</a:t>
            </a:r>
            <a:endParaRPr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221899" y="1833663"/>
            <a:ext cx="1492226" cy="669727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latin typeface="DilleniaUPC" pitchFamily="18" charset="-34"/>
                <a:cs typeface="DilleniaUPC" pitchFamily="18" charset="-34"/>
              </a:rPr>
              <a:t>สร้างวินัย</a:t>
            </a:r>
          </a:p>
        </p:txBody>
      </p:sp>
      <p:sp>
        <p:nvSpPr>
          <p:cNvPr id="319" name="Shape 319"/>
          <p:cNvSpPr/>
          <p:nvPr/>
        </p:nvSpPr>
        <p:spPr>
          <a:xfrm>
            <a:off x="6320481" y="1670676"/>
            <a:ext cx="2013501" cy="1074536"/>
          </a:xfrm>
          <a:prstGeom prst="rect">
            <a:avLst/>
          </a:prstGeom>
          <a:gradFill>
            <a:gsLst>
              <a:gs pos="0">
                <a:schemeClr val="accent5">
                  <a:hueOff val="-444211"/>
                  <a:satOff val="-14915"/>
                  <a:lumOff val="22857"/>
                </a:schemeClr>
              </a:gs>
              <a:gs pos="100000">
                <a:srgbClr val="F2F7FF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DilleniaUPC" pitchFamily="18" charset="-34"/>
                <a:cs typeface="DilleniaUPC" pitchFamily="18" charset="-34"/>
              </a:rPr>
              <a:t>เด็กดื้อเก็บกด</a:t>
            </a:r>
            <a:r>
              <a:rPr dirty="0">
                <a:latin typeface="DilleniaUPC" pitchFamily="18" charset="-34"/>
                <a:cs typeface="DilleniaUPC" pitchFamily="18" charset="-34"/>
              </a:rPr>
              <a:t> (rebellious)</a:t>
            </a:r>
          </a:p>
        </p:txBody>
      </p:sp>
      <p:sp>
        <p:nvSpPr>
          <p:cNvPr id="320" name="Shape 320"/>
          <p:cNvSpPr/>
          <p:nvPr/>
        </p:nvSpPr>
        <p:spPr>
          <a:xfrm flipV="1">
            <a:off x="3836735" y="2037929"/>
            <a:ext cx="1" cy="261194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21" name="Shape 321"/>
          <p:cNvSpPr/>
          <p:nvPr/>
        </p:nvSpPr>
        <p:spPr>
          <a:xfrm flipH="1">
            <a:off x="3631351" y="2168526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22" name="Shape 322"/>
          <p:cNvSpPr/>
          <p:nvPr/>
        </p:nvSpPr>
        <p:spPr>
          <a:xfrm flipH="1">
            <a:off x="5807453" y="2168526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23" name="Shape 323"/>
          <p:cNvSpPr/>
          <p:nvPr/>
        </p:nvSpPr>
        <p:spPr>
          <a:xfrm flipH="1">
            <a:off x="5807453" y="2243184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926595" y="3441006"/>
            <a:ext cx="2524975" cy="669727"/>
          </a:xfrm>
          <a:prstGeom prst="rect">
            <a:avLst/>
          </a:prstGeom>
          <a:solidFill>
            <a:srgbClr val="FFA3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DilleniaUPC" pitchFamily="18" charset="-34"/>
                <a:cs typeface="DilleniaUPC" pitchFamily="18" charset="-34"/>
              </a:rPr>
              <a:t>สัมพันธภาพดี</a:t>
            </a:r>
            <a:endParaRPr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25" name="Shape 325"/>
          <p:cNvSpPr/>
          <p:nvPr/>
        </p:nvSpPr>
        <p:spPr>
          <a:xfrm flipH="1">
            <a:off x="3631351" y="3775870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26" name="Shape 326"/>
          <p:cNvSpPr/>
          <p:nvPr/>
        </p:nvSpPr>
        <p:spPr>
          <a:xfrm flipH="1">
            <a:off x="5825966" y="3775870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27" name="Shape 327"/>
          <p:cNvSpPr/>
          <p:nvPr/>
        </p:nvSpPr>
        <p:spPr>
          <a:xfrm flipH="1">
            <a:off x="5825966" y="3849540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28" name="Shape 328"/>
          <p:cNvSpPr/>
          <p:nvPr/>
        </p:nvSpPr>
        <p:spPr>
          <a:xfrm flipV="1">
            <a:off x="3836735" y="3645271"/>
            <a:ext cx="1" cy="261194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6320481" y="3199904"/>
            <a:ext cx="1992999" cy="1546583"/>
          </a:xfrm>
          <a:prstGeom prst="rect">
            <a:avLst/>
          </a:prstGeom>
          <a:gradFill>
            <a:gsLst>
              <a:gs pos="0">
                <a:schemeClr val="accent5">
                  <a:hueOff val="-444211"/>
                  <a:satOff val="-14915"/>
                  <a:lumOff val="22857"/>
                </a:schemeClr>
              </a:gs>
              <a:gs pos="100000">
                <a:srgbClr val="F2F7FF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DilleniaUPC" pitchFamily="18" charset="-34"/>
                <a:cs typeface="DilleniaUPC" pitchFamily="18" charset="-34"/>
              </a:rPr>
              <a:t>เด็กเอาแต่ใจ</a:t>
            </a:r>
            <a:r>
              <a:rPr dirty="0">
                <a:latin typeface="DilleniaUPC" pitchFamily="18" charset="-34"/>
                <a:cs typeface="DilleniaUPC" pitchFamily="18" charset="-34"/>
              </a:rPr>
              <a:t> (spoiled child)</a:t>
            </a:r>
          </a:p>
        </p:txBody>
      </p:sp>
      <p:sp>
        <p:nvSpPr>
          <p:cNvPr id="22" name="Shape 281"/>
          <p:cNvSpPr>
            <a:spLocks noGrp="1"/>
          </p:cNvSpPr>
          <p:nvPr>
            <p:ph type="title"/>
          </p:nvPr>
        </p:nvSpPr>
        <p:spPr>
          <a:xfrm>
            <a:off x="1331641" y="407291"/>
            <a:ext cx="6581981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ปัจจัยพื้นฐานในการปรับพฤติกรรมเด็ก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17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/>
      <p:bldP spid="317" grpId="0" animBg="1"/>
      <p:bldP spid="318" grpId="0" animBg="1"/>
      <p:bldP spid="319" grpId="1" animBg="1" advAuto="0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938998" y="1433103"/>
            <a:ext cx="5619337" cy="33151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4978" lvl="2" indent="-248326" defTabSz="326371">
              <a:spcBef>
                <a:spcPts val="2322"/>
              </a:spcBef>
              <a:defRPr sz="3738"/>
            </a:pPr>
            <a:r>
              <a:rPr sz="3000" b="1" u="sng" dirty="0" err="1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บอกความรู้สึกของเรา</a:t>
            </a:r>
            <a:r>
              <a:rPr sz="3000" b="1" u="sng" dirty="0">
                <a:solidFill>
                  <a:srgbClr val="0433FF"/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</a:t>
            </a:r>
            <a:r>
              <a:rPr lang="th-TH" sz="3000" b="1" u="sng" dirty="0">
                <a:solidFill>
                  <a:srgbClr val="0433FF"/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                     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เช่น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คุณครูภูมิใจในตัวหนูมาก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ฯลฯ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</a:p>
          <a:p>
            <a:pPr marL="744978" lvl="2" indent="-248326" defTabSz="326371">
              <a:spcBef>
                <a:spcPts val="2322"/>
              </a:spcBef>
              <a:defRPr sz="3738"/>
            </a:pPr>
            <a:r>
              <a:rPr sz="3000" b="1" u="sng" dirty="0" err="1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บอกพฤติกรรมที่เด็กทำ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                    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เช่น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ที่หนูยอมรับว่าทำผิด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ฯลฯ</a:t>
            </a:r>
            <a:endParaRPr sz="3000" dirty="0">
              <a:latin typeface="DilleniaUPC" pitchFamily="18" charset="-34"/>
              <a:cs typeface="DilleniaUPC" pitchFamily="18" charset="-34"/>
            </a:endParaRPr>
          </a:p>
          <a:p>
            <a:pPr marL="744978" lvl="2" indent="-248326" defTabSz="326371">
              <a:spcBef>
                <a:spcPts val="2322"/>
              </a:spcBef>
              <a:defRPr sz="3738"/>
            </a:pPr>
            <a:r>
              <a:rPr sz="3000" b="1" u="sng" dirty="0" err="1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บอกคุณลักษณะของเด็กเมื่อทำพฤติกรรมนั้น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เช่น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มีน</a:t>
            </a:r>
            <a:r>
              <a:rPr lang="th-TH" sz="3000" dirty="0" err="1">
                <a:latin typeface="DilleniaUPC" pitchFamily="18" charset="-34"/>
                <a:cs typeface="DilleniaUPC" pitchFamily="18" charset="-34"/>
              </a:rPr>
              <a:t>้ำ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ใจ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กล้าหาญ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ฯลฯ</a:t>
            </a:r>
            <a:endParaRPr sz="3000" dirty="0">
              <a:latin typeface="DilleniaUPC" pitchFamily="18" charset="-34"/>
              <a:cs typeface="DilleniaUPC" pitchFamily="18" charset="-34"/>
            </a:endParaRPr>
          </a:p>
        </p:txBody>
      </p:sp>
      <p:grpSp>
        <p:nvGrpSpPr>
          <p:cNvPr id="388" name="Group 388"/>
          <p:cNvGrpSpPr/>
          <p:nvPr/>
        </p:nvGrpSpPr>
        <p:grpSpPr>
          <a:xfrm>
            <a:off x="6445333" y="1660401"/>
            <a:ext cx="2347921" cy="2185631"/>
            <a:chOff x="0" y="0"/>
            <a:chExt cx="3339264" cy="4314316"/>
          </a:xfrm>
        </p:grpSpPr>
        <p:pic>
          <p:nvPicPr>
            <p:cNvPr id="386" name="InsertedImage.jpeg" descr="InsertedImage.jpg"/>
            <p:cNvPicPr>
              <a:picLocks noChangeAspect="1"/>
            </p:cNvPicPr>
            <p:nvPr/>
          </p:nvPicPr>
          <p:blipFill>
            <a:blip r:embed="rId2"/>
            <a:srcRect t="1402" b="1402"/>
            <a:stretch>
              <a:fillRect/>
            </a:stretch>
          </p:blipFill>
          <p:spPr>
            <a:xfrm>
              <a:off x="160713" y="125052"/>
              <a:ext cx="3017838" cy="4019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" name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339265" cy="4314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Shape 373"/>
          <p:cNvSpPr txBox="1">
            <a:spLocks/>
          </p:cNvSpPr>
          <p:nvPr/>
        </p:nvSpPr>
        <p:spPr>
          <a:xfrm>
            <a:off x="1375158" y="331346"/>
            <a:ext cx="6278198" cy="1097633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220026">
              <a:defRPr sz="4800"/>
            </a:pPr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การชม (</a:t>
            </a:r>
            <a:r>
              <a:rPr lang="en-US" sz="4500" b="1" dirty="0">
                <a:latin typeface="DilleniaUPC" pitchFamily="18" charset="-34"/>
                <a:cs typeface="DilleniaUPC" pitchFamily="18" charset="-34"/>
              </a:rPr>
              <a:t>Praise) – </a:t>
            </a:r>
            <a:br>
              <a:rPr lang="en-US" sz="4500" b="1" dirty="0">
                <a:latin typeface="DilleniaUPC" pitchFamily="18" charset="-34"/>
                <a:cs typeface="DilleniaUPC" pitchFamily="18" charset="-34"/>
              </a:rPr>
            </a:br>
            <a:r>
              <a:rPr lang="th-TH" sz="4500" b="1" dirty="0">
                <a:latin typeface="DilleniaUPC" pitchFamily="18" charset="-34"/>
                <a:cs typeface="DilleniaUPC" pitchFamily="18" charset="-34"/>
              </a:rPr>
              <a:t>องค์ประกอบของคำชม 3 ประการ</a:t>
            </a:r>
          </a:p>
        </p:txBody>
      </p:sp>
      <p:pic>
        <p:nvPicPr>
          <p:cNvPr id="10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399097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2192362" y="1850265"/>
            <a:ext cx="6581981" cy="2164459"/>
          </a:xfrm>
        </p:spPr>
        <p:txBody>
          <a:bodyPr>
            <a:noAutofit/>
          </a:bodyPr>
          <a:lstStyle/>
          <a:p>
            <a:pPr algn="l"/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“การให้รางวัล </a:t>
            </a:r>
            <a:r>
              <a:rPr lang="th-TH" sz="38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แตกต่าง </a:t>
            </a: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จากการต่อรองหรือ       ติดสินบนอย่างไร”  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7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9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38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316" y="-55086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Q8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2444" y="4508373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1,50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892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title"/>
          </p:nvPr>
        </p:nvSpPr>
        <p:spPr>
          <a:xfrm>
            <a:off x="1787316" y="293372"/>
            <a:ext cx="5831296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100" b="1">
                <a:latin typeface="DilleniaUPC" pitchFamily="18" charset="-34"/>
                <a:cs typeface="DilleniaUPC" pitchFamily="18" charset="-34"/>
              </a:rPr>
              <a:t>การให้รางวัล (Rewards) -</a:t>
            </a:r>
          </a:p>
          <a:p>
            <a:pPr defTabSz="220026">
              <a:defRPr sz="4800"/>
            </a:pPr>
            <a:r>
              <a:rPr sz="4100" b="1">
                <a:latin typeface="DilleniaUPC" pitchFamily="18" charset="-34"/>
                <a:cs typeface="DilleniaUPC" pitchFamily="18" charset="-34"/>
              </a:rPr>
              <a:t>รางวัล ต่อรอง สินบน</a:t>
            </a:r>
          </a:p>
        </p:txBody>
      </p:sp>
      <p:sp>
        <p:nvSpPr>
          <p:cNvPr id="425" name="Shape 425"/>
          <p:cNvSpPr/>
          <p:nvPr/>
        </p:nvSpPr>
        <p:spPr>
          <a:xfrm>
            <a:off x="879944" y="1779460"/>
            <a:ext cx="2103848" cy="887716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การให้รางวัล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3590526" y="1779460"/>
            <a:ext cx="2364483" cy="887716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กติกา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+ </a:t>
            </a:r>
            <a:r>
              <a:rPr lang="th-TH" sz="3400" dirty="0">
                <a:latin typeface="DilleniaUPC" pitchFamily="18" charset="-34"/>
                <a:cs typeface="DilleniaUPC" pitchFamily="18" charset="-34"/>
              </a:rPr>
              <a:t>  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พฤติกรรมที่ดี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6581633" y="1931351"/>
            <a:ext cx="1897699" cy="2872578"/>
          </a:xfrm>
          <a:prstGeom prst="rect">
            <a:avLst/>
          </a:prstGeom>
          <a:solidFill>
            <a:srgbClr val="FFCCFF"/>
          </a:solidFill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/>
          </a:bodyPr>
          <a:lstStyle/>
          <a:p>
            <a:pPr>
              <a:defRPr sz="5400"/>
            </a:pPr>
            <a:r>
              <a:rPr sz="5100" b="1" dirty="0" err="1">
                <a:latin typeface="DilleniaUPC" pitchFamily="18" charset="-34"/>
                <a:cs typeface="DilleniaUPC" pitchFamily="18" charset="-34"/>
              </a:rPr>
              <a:t>เด็ก</a:t>
            </a:r>
            <a:endParaRPr sz="5100" b="1" dirty="0">
              <a:latin typeface="DilleniaUPC" pitchFamily="18" charset="-34"/>
              <a:cs typeface="DilleniaUPC" pitchFamily="18" charset="-34"/>
            </a:endParaRPr>
          </a:p>
          <a:p>
            <a:pPr>
              <a:defRPr sz="5400"/>
            </a:pPr>
            <a:r>
              <a:rPr sz="5100" b="1" dirty="0" err="1">
                <a:latin typeface="DilleniaUPC" pitchFamily="18" charset="-34"/>
                <a:cs typeface="DilleniaUPC" pitchFamily="18" charset="-34"/>
              </a:rPr>
              <a:t>ได้ในสิ่งที่</a:t>
            </a:r>
            <a:endParaRPr sz="5100" b="1" dirty="0">
              <a:latin typeface="DilleniaUPC" pitchFamily="18" charset="-34"/>
              <a:cs typeface="DilleniaUPC" pitchFamily="18" charset="-34"/>
            </a:endParaRPr>
          </a:p>
          <a:p>
            <a:pPr>
              <a:defRPr sz="5400"/>
            </a:pPr>
            <a:r>
              <a:rPr sz="5100" b="1" dirty="0" err="1">
                <a:latin typeface="DilleniaUPC" pitchFamily="18" charset="-34"/>
                <a:cs typeface="DilleniaUPC" pitchFamily="18" charset="-34"/>
              </a:rPr>
              <a:t>ต้องการ</a:t>
            </a:r>
            <a:endParaRPr sz="51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879945" y="2904312"/>
            <a:ext cx="2103848" cy="887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การต่อรอง</a:t>
            </a:r>
            <a:endParaRPr lang="th-TH" sz="3400" dirty="0">
              <a:latin typeface="DilleniaUPC" pitchFamily="18" charset="-34"/>
              <a:cs typeface="DilleniaUPC" pitchFamily="18" charset="-34"/>
            </a:endParaRPr>
          </a:p>
          <a:p>
            <a:r>
              <a:rPr lang="th-TH" sz="3400" dirty="0">
                <a:solidFill>
                  <a:schemeClr val="bg2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t>(จนมุม)</a:t>
            </a:r>
            <a:endParaRPr sz="3400" dirty="0">
              <a:solidFill>
                <a:schemeClr val="bg2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3590526" y="2904312"/>
            <a:ext cx="2364483" cy="887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ไม่มีกติกา</a:t>
            </a:r>
            <a:r>
              <a:rPr sz="3400" dirty="0">
                <a:latin typeface="DilleniaUPC" pitchFamily="18" charset="-34"/>
                <a:cs typeface="DilleniaUPC" pitchFamily="18" charset="-34"/>
              </a:rPr>
              <a:t> + </a:t>
            </a:r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พฤติกรรมที่ดี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879945" y="3958830"/>
            <a:ext cx="2103848" cy="887716"/>
          </a:xfrm>
          <a:prstGeom prst="rect">
            <a:avLst/>
          </a:prstGeom>
          <a:gradFill>
            <a:gsLst>
              <a:gs pos="0">
                <a:srgbClr val="ADADAD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การติดสินบน</a:t>
            </a:r>
            <a:endParaRPr lang="th-TH" sz="3400" dirty="0">
              <a:latin typeface="DilleniaUPC" pitchFamily="18" charset="-34"/>
              <a:cs typeface="DilleniaUPC" pitchFamily="18" charset="-34"/>
            </a:endParaRPr>
          </a:p>
          <a:p>
            <a:r>
              <a:rPr lang="th-TH" sz="3400" dirty="0">
                <a:solidFill>
                  <a:schemeClr val="bg2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t>(ตัดรำคาญ)</a:t>
            </a:r>
            <a:endParaRPr sz="3400" dirty="0">
              <a:solidFill>
                <a:schemeClr val="bg2">
                  <a:lumMod val="5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3590526" y="3970648"/>
            <a:ext cx="2364483" cy="867637"/>
          </a:xfrm>
          <a:prstGeom prst="rect">
            <a:avLst/>
          </a:prstGeom>
          <a:gradFill>
            <a:gsLst>
              <a:gs pos="0">
                <a:srgbClr val="ADADAD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2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000" dirty="0" err="1">
                <a:latin typeface="DilleniaUPC" pitchFamily="18" charset="-34"/>
                <a:cs typeface="DilleniaUPC" pitchFamily="18" charset="-34"/>
              </a:rPr>
              <a:t>พฤติกรรมไม่ดี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     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ไม่ว่าจะมีกติกาหรือไม่</a:t>
            </a:r>
            <a:endParaRPr sz="30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5947801" y="2235136"/>
            <a:ext cx="522631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5945238" y="3374324"/>
            <a:ext cx="522631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5945238" y="4399594"/>
            <a:ext cx="522631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437" name="Shape 437"/>
          <p:cNvSpPr/>
          <p:nvPr/>
        </p:nvSpPr>
        <p:spPr>
          <a:xfrm flipV="1">
            <a:off x="3079068" y="3336352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438" name="Shape 438"/>
          <p:cNvSpPr/>
          <p:nvPr/>
        </p:nvSpPr>
        <p:spPr>
          <a:xfrm flipV="1">
            <a:off x="3079068" y="3426765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21" name="Shape 437"/>
          <p:cNvSpPr/>
          <p:nvPr/>
        </p:nvSpPr>
        <p:spPr>
          <a:xfrm flipV="1">
            <a:off x="3106764" y="4385128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22" name="Shape 438"/>
          <p:cNvSpPr/>
          <p:nvPr/>
        </p:nvSpPr>
        <p:spPr>
          <a:xfrm flipV="1">
            <a:off x="3106764" y="4475541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23" name="Shape 437"/>
          <p:cNvSpPr/>
          <p:nvPr/>
        </p:nvSpPr>
        <p:spPr>
          <a:xfrm flipV="1">
            <a:off x="3061855" y="2182695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24" name="Shape 438"/>
          <p:cNvSpPr/>
          <p:nvPr/>
        </p:nvSpPr>
        <p:spPr>
          <a:xfrm flipV="1">
            <a:off x="3061855" y="2273108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pic>
        <p:nvPicPr>
          <p:cNvPr id="25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069007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080230" y="1546481"/>
            <a:ext cx="7238437" cy="2961891"/>
          </a:xfrm>
        </p:spPr>
        <p:txBody>
          <a:bodyPr>
            <a:noAutofit/>
          </a:bodyPr>
          <a:lstStyle/>
          <a:p>
            <a:pPr algn="l"/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“</a:t>
            </a:r>
            <a:r>
              <a:rPr lang="th-TH" sz="38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ดญ</a:t>
            </a: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.ฟ้าใส เรียนชั้นอยู่ ป.</a:t>
            </a:r>
            <a:r>
              <a:rPr lang="en-US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4 </a:t>
            </a: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ไม่ค่อยทำการบ้าน      ส่งครู และขาดเรียนบ่อย”  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7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</a:t>
            </a:r>
            <a:r>
              <a:rPr lang="th-TH" sz="38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ครูจะบอก </a:t>
            </a:r>
            <a:r>
              <a:rPr lang="th-TH" sz="38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ดญ</a:t>
            </a:r>
            <a:r>
              <a:rPr lang="th-TH" sz="38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.ฟ้าใสอย่างไร จึงจะทำให้ </a:t>
            </a:r>
            <a:r>
              <a:rPr lang="th-TH" sz="38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ดญ</a:t>
            </a:r>
            <a:r>
              <a:rPr lang="th-TH" sz="38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.ฟ้าใสเข้าใจความรู้สึกและสิ่งที่ครูต้องการ</a:t>
            </a:r>
            <a:br>
              <a:rPr lang="th-TH" sz="38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9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38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316" y="-55086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Q9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2443" y="4508373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2,00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847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body" idx="1"/>
          </p:nvPr>
        </p:nvSpPr>
        <p:spPr>
          <a:xfrm>
            <a:off x="673442" y="1470535"/>
            <a:ext cx="7594593" cy="33151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6429" lvl="2" indent="0" defTabSz="293368">
              <a:spcBef>
                <a:spcPts val="2072"/>
              </a:spcBef>
              <a:buNone/>
              <a:defRPr sz="3360"/>
            </a:pP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การสื่อสารที่ผู้พูด</a:t>
            </a: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ขึ้นต้นประโยคโดยการใช้สรรพนาม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แทนตัวเอง</a:t>
            </a:r>
            <a:r>
              <a:rPr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สื่อ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ความรู้สึก</a:t>
            </a:r>
            <a:r>
              <a:rPr sz="3000" b="1" dirty="0">
                <a:solidFill>
                  <a:srgbClr val="FF0000"/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 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ความต้องการ</a:t>
            </a:r>
            <a:r>
              <a:rPr sz="3000" b="1" dirty="0" err="1">
                <a:latin typeface="DilleniaUPC" pitchFamily="18" charset="-34"/>
                <a:ea typeface="Helvetica"/>
                <a:cs typeface="DilleniaUPC" pitchFamily="18" charset="-34"/>
                <a:sym typeface="Helvetica"/>
              </a:rPr>
              <a:t>ของตนเอง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ให้ผู้ฟังรับทราบ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  <a:p>
            <a:pPr marL="1116074" lvl="4" indent="-223215" defTabSz="293368">
              <a:spcBef>
                <a:spcPts val="2072"/>
              </a:spcBef>
              <a:defRPr sz="3360"/>
            </a:pPr>
            <a:r>
              <a:rPr sz="30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คุณ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ครูเสียใจ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ที่ไม่เคยรู้เรื่องนี้มาก่อน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หนูลอง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เล่า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ให้คุณครูฟังซิว่าเรื่องราวเป็นอย่างไร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”</a:t>
            </a:r>
          </a:p>
          <a:p>
            <a:pPr marL="1116074" lvl="4" indent="-223215" defTabSz="293368">
              <a:spcBef>
                <a:spcPts val="2072"/>
              </a:spcBef>
              <a:defRPr sz="3360"/>
            </a:pPr>
            <a:r>
              <a:rPr sz="30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คุณ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ครูอยาก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ให้หนูลอง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พยายาม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อีกครั้ง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”</a:t>
            </a:r>
          </a:p>
          <a:p>
            <a:pPr marL="1116074" lvl="4" indent="-223215" defTabSz="293368">
              <a:spcBef>
                <a:spcPts val="2072"/>
              </a:spcBef>
              <a:defRPr sz="3360"/>
            </a:pPr>
            <a:r>
              <a:rPr sz="3000" b="1" dirty="0">
                <a:latin typeface="DilleniaUPC" pitchFamily="18" charset="-34"/>
                <a:cs typeface="DilleniaUPC" pitchFamily="18" charset="-34"/>
              </a:rPr>
              <a:t>“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คุณ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ครูไม่ได้เสียใจ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ที่แก้วแตก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แต่คุณ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ครูเสียใจ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ที่หนู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       </a:t>
            </a:r>
            <a:r>
              <a:rPr sz="3000" b="1" u="sng" dirty="0" err="1">
                <a:latin typeface="DilleniaUPC" pitchFamily="18" charset="-34"/>
                <a:cs typeface="DilleniaUPC" pitchFamily="18" charset="-34"/>
              </a:rPr>
              <a:t>ไม่บอกความจริง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กับคุณครู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”</a:t>
            </a:r>
          </a:p>
        </p:txBody>
      </p:sp>
      <p:sp>
        <p:nvSpPr>
          <p:cNvPr id="6" name="Shape 373"/>
          <p:cNvSpPr txBox="1">
            <a:spLocks/>
          </p:cNvSpPr>
          <p:nvPr/>
        </p:nvSpPr>
        <p:spPr>
          <a:xfrm>
            <a:off x="1129119" y="221010"/>
            <a:ext cx="7010011" cy="1097633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150351">
              <a:defRPr sz="3280"/>
            </a:pPr>
            <a:r>
              <a:rPr lang="th-TH" sz="3900" b="1" dirty="0">
                <a:latin typeface="DilleniaUPC" pitchFamily="18" charset="-34"/>
                <a:cs typeface="DilleniaUPC" pitchFamily="18" charset="-34"/>
              </a:rPr>
              <a:t>การสื่อสารจากใจ (</a:t>
            </a:r>
            <a:r>
              <a:rPr lang="en-US" sz="3900" b="1" dirty="0">
                <a:latin typeface="DilleniaUPC" pitchFamily="18" charset="-34"/>
                <a:cs typeface="DilleniaUPC" pitchFamily="18" charset="-34"/>
              </a:rPr>
              <a:t>Positive communication) - </a:t>
            </a:r>
            <a:r>
              <a:rPr lang="th-TH" sz="3900" b="1" dirty="0">
                <a:latin typeface="DilleniaUPC" pitchFamily="18" charset="-34"/>
                <a:cs typeface="DilleniaUPC" pitchFamily="18" charset="-34"/>
              </a:rPr>
              <a:t>ภาษาฉัน (</a:t>
            </a:r>
            <a:r>
              <a:rPr lang="en-US" sz="3900" b="1" dirty="0">
                <a:latin typeface="DilleniaUPC" pitchFamily="18" charset="-34"/>
                <a:cs typeface="DilleniaUPC" pitchFamily="18" charset="-34"/>
              </a:rPr>
              <a:t>I-message)</a:t>
            </a:r>
            <a:endParaRPr lang="th-TH" sz="39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7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027856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366437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962004" y="1660400"/>
            <a:ext cx="7238437" cy="2961891"/>
          </a:xfrm>
        </p:spPr>
        <p:txBody>
          <a:bodyPr>
            <a:noAutofit/>
          </a:bodyPr>
          <a:lstStyle/>
          <a:p>
            <a:pPr algn="l"/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“</a:t>
            </a:r>
            <a:r>
              <a:rPr lang="th-TH" sz="38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ดช</a:t>
            </a: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.เด่นชาติ เดินมาบอกคุณครูว่า “ครูครับ </a:t>
            </a:r>
            <a:r>
              <a:rPr lang="th-TH" sz="38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ดญ</a:t>
            </a: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.กลอยฉีกภาพที่ผมวาดขาดหมด</a:t>
            </a:r>
            <a:r>
              <a:rPr lang="th-TH" sz="38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เลยยยย</a:t>
            </a: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” 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7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</a:t>
            </a:r>
            <a:r>
              <a:rPr lang="th-TH" sz="38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ครูจะพูดกับ </a:t>
            </a:r>
            <a:r>
              <a:rPr lang="th-TH" sz="38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ดช</a:t>
            </a:r>
            <a:r>
              <a:rPr lang="th-TH" sz="38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.เด่นชาติอย่างไร ที่จะเป็นการเข้าใจความรู้สึกของ </a:t>
            </a:r>
            <a:r>
              <a:rPr lang="th-TH" sz="38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ดช</a:t>
            </a:r>
            <a:r>
              <a:rPr lang="th-TH" sz="38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.เด่นชาติ</a:t>
            </a:r>
            <a:br>
              <a:rPr lang="th-TH" sz="38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9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100" b="1" dirty="0">
              <a:solidFill>
                <a:srgbClr val="FF0000"/>
              </a:solidFill>
              <a:latin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4163" y="-55086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Q10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2444" y="4508373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2,50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841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1027857" y="1318643"/>
            <a:ext cx="7230158" cy="3549786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619420" lvl="2" indent="-212851">
              <a:spcBef>
                <a:spcPts val="0"/>
              </a:spcBef>
              <a:buClr>
                <a:srgbClr val="000000"/>
              </a:buClr>
              <a:buSzPct val="75193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เป้าหมายของการฟัง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2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ประการ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</a:p>
          <a:p>
            <a:pPr marL="821111" lvl="4" indent="0">
              <a:spcBef>
                <a:spcPts val="1946"/>
              </a:spcBef>
              <a:buClr>
                <a:srgbClr val="000000"/>
              </a:buClr>
              <a:buSzPct val="75193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ฟังเพื่อรับ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เนื้อหาสาระ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							            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ฟังเพื่อเข้าใจ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อารมณ์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ความรู้สึก</a:t>
            </a:r>
            <a:endParaRPr lang="en-US" sz="3000" b="1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619420" lvl="2" indent="-212851">
              <a:spcBef>
                <a:spcPts val="1946"/>
              </a:spcBef>
              <a:buClr>
                <a:srgbClr val="000000"/>
              </a:buClr>
              <a:buSzPct val="75193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เมื่อฝ่ายหนึ่งเริ่มพูด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ควร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นิ่งและรับฟัง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มองหน้า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สบตาหรือยิ้ม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เพื่อแสดงความสนใจ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619420" lvl="2" indent="-212851">
              <a:spcBef>
                <a:spcPts val="1946"/>
              </a:spcBef>
              <a:buClr>
                <a:srgbClr val="000000"/>
              </a:buClr>
              <a:buSzPct val="75193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รับฟังอย่างตั้งใจ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ไม่พูดแทรก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ในขณะที่อีกฝ่ายกำลังพูด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619420" lvl="2" indent="-212851">
              <a:spcBef>
                <a:spcPts val="1946"/>
              </a:spcBef>
              <a:buClr>
                <a:srgbClr val="000000"/>
              </a:buClr>
              <a:buSzPct val="75193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ใช้คำพูดที่แสดงความ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เข้าใจในอารมณ์และความรู้สึก</a:t>
            </a:r>
            <a:endParaRPr lang="en-US" sz="3000" b="1" u="sng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6" name="Shape 373"/>
          <p:cNvSpPr txBox="1">
            <a:spLocks/>
          </p:cNvSpPr>
          <p:nvPr/>
        </p:nvSpPr>
        <p:spPr>
          <a:xfrm>
            <a:off x="1230380" y="209334"/>
            <a:ext cx="7010011" cy="1097633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150351">
              <a:defRPr sz="3280"/>
            </a:pPr>
            <a:r>
              <a:rPr lang="th-TH" sz="4100" b="1" dirty="0">
                <a:latin typeface="DilleniaUPC" pitchFamily="18" charset="-34"/>
                <a:cs typeface="DilleniaUPC" pitchFamily="18" charset="-34"/>
              </a:rPr>
              <a:t>การสื่อสารจากใจ (</a:t>
            </a:r>
            <a:r>
              <a:rPr lang="en-US" sz="4100" b="1" dirty="0">
                <a:latin typeface="DilleniaUPC" pitchFamily="18" charset="-34"/>
                <a:cs typeface="DilleniaUPC" pitchFamily="18" charset="-34"/>
              </a:rPr>
              <a:t>Positive communication) </a:t>
            </a:r>
            <a:r>
              <a:rPr lang="en-US" sz="4000" b="1" dirty="0">
                <a:latin typeface="DilleniaUPC" pitchFamily="18" charset="-34"/>
                <a:cs typeface="DilleniaUPC" pitchFamily="18" charset="-34"/>
              </a:rPr>
              <a:t>- </a:t>
            </a:r>
            <a:r>
              <a:rPr lang="en-US" sz="4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การฟังอย่างใส่ใจ</a:t>
            </a:r>
            <a:r>
              <a:rPr lang="en-US" sz="4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(active listening)</a:t>
            </a:r>
            <a:endParaRPr lang="th-TH" sz="40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7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07848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817478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056184" y="1546481"/>
            <a:ext cx="7238437" cy="2961891"/>
          </a:xfrm>
        </p:spPr>
        <p:txBody>
          <a:bodyPr>
            <a:noAutofit/>
          </a:bodyPr>
          <a:lstStyle/>
          <a:p>
            <a:pPr algn="l"/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“หากคุณครูต้องการแก้ปัญหาพฤติกรรมเด็กจะต้องปฏิบัติอย่างไรบ้าง จงอธิบาย” 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7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500" b="1" dirty="0">
              <a:solidFill>
                <a:srgbClr val="FF0000"/>
              </a:solidFill>
              <a:latin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316" y="-55086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Q11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2444" y="4508373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1,50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132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title" idx="4294967295"/>
          </p:nvPr>
        </p:nvSpPr>
        <p:spPr>
          <a:xfrm>
            <a:off x="904876" y="198834"/>
            <a:ext cx="7358063" cy="987711"/>
          </a:xfrm>
          <a:prstGeom prst="rect">
            <a:avLst/>
          </a:prstGeom>
        </p:spPr>
        <p:txBody>
          <a:bodyPr lIns="31672" tIns="31672" rIns="31672" bIns="31672">
            <a:noAutofit/>
          </a:bodyPr>
          <a:lstStyle/>
          <a:p>
            <a:pPr defTabSz="364229">
              <a:defRPr sz="5000">
                <a:solidFill>
                  <a:srgbClr val="2F1A14"/>
                </a:solidFill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แนวทางปฏิบัติเพื่อการแก้ปัญหาพฤติกรรม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grpSp>
        <p:nvGrpSpPr>
          <p:cNvPr id="445" name="Group 445" descr="parchment_texture.jpg"/>
          <p:cNvGrpSpPr/>
          <p:nvPr/>
        </p:nvGrpSpPr>
        <p:grpSpPr>
          <a:xfrm>
            <a:off x="3821112" y="1221581"/>
            <a:ext cx="1339852" cy="1004889"/>
            <a:chOff x="0" y="0"/>
            <a:chExt cx="1905565" cy="1905565"/>
          </a:xfrm>
        </p:grpSpPr>
        <p:sp>
          <p:nvSpPr>
            <p:cNvPr id="443" name="Shape 443"/>
            <p:cNvSpPr/>
            <p:nvPr/>
          </p:nvSpPr>
          <p:spPr>
            <a:xfrm>
              <a:off x="0" y="0"/>
              <a:ext cx="1905565" cy="19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2F1A14"/>
              </a:solidFill>
              <a:prstDash val="solid"/>
              <a:round/>
            </a:ln>
            <a:effectLst>
              <a:outerShdw blurRad="88900" dist="25400" rotWithShape="0">
                <a:srgbClr val="000000">
                  <a:alpha val="2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364229">
                <a:defRPr sz="3400">
                  <a:solidFill>
                    <a:srgbClr val="2F1A14"/>
                  </a:solidFill>
                  <a:latin typeface="Papyrus"/>
                  <a:ea typeface="Papyrus"/>
                  <a:cs typeface="Papyrus"/>
                  <a:sym typeface="Papyrus"/>
                </a:defRPr>
              </a:pPr>
              <a:endParaRPr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0" y="257953"/>
              <a:ext cx="1905565" cy="1389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453" tIns="50453" rIns="50453" bIns="50453" numCol="1" anchor="ctr">
              <a:spAutoFit/>
            </a:bodyPr>
            <a:lstStyle>
              <a:lvl1pPr defTabSz="580248">
                <a:defRPr sz="28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sz="4100" b="1">
                  <a:latin typeface="DilleniaUPC" pitchFamily="18" charset="-34"/>
                  <a:cs typeface="DilleniaUPC" pitchFamily="18" charset="-34"/>
                </a:rPr>
                <a:t>3</a:t>
              </a:r>
            </a:p>
          </p:txBody>
        </p:sp>
      </p:grpSp>
      <p:grpSp>
        <p:nvGrpSpPr>
          <p:cNvPr id="448" name="Group 448" descr="parchment_texture.png"/>
          <p:cNvGrpSpPr/>
          <p:nvPr/>
        </p:nvGrpSpPr>
        <p:grpSpPr>
          <a:xfrm>
            <a:off x="7366001" y="1221581"/>
            <a:ext cx="1339851" cy="1004889"/>
            <a:chOff x="0" y="0"/>
            <a:chExt cx="1905565" cy="1905565"/>
          </a:xfrm>
        </p:grpSpPr>
        <p:sp>
          <p:nvSpPr>
            <p:cNvPr id="446" name="Shape 446"/>
            <p:cNvSpPr/>
            <p:nvPr/>
          </p:nvSpPr>
          <p:spPr>
            <a:xfrm>
              <a:off x="0" y="0"/>
              <a:ext cx="1905565" cy="19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88900" dist="25400" rotWithShape="0">
                <a:srgbClr val="000000">
                  <a:alpha val="2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364229">
                <a:defRPr sz="3400">
                  <a:solidFill>
                    <a:srgbClr val="2F1A14"/>
                  </a:solidFill>
                  <a:latin typeface="Papyrus"/>
                  <a:ea typeface="Papyrus"/>
                  <a:cs typeface="Papyrus"/>
                  <a:sym typeface="Papyrus"/>
                </a:defRPr>
              </a:pPr>
              <a:endParaRPr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0" y="257953"/>
              <a:ext cx="1905565" cy="1389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453" tIns="50453" rIns="50453" bIns="50453" numCol="1" anchor="ctr">
              <a:spAutoFit/>
            </a:bodyPr>
            <a:lstStyle>
              <a:lvl1pPr defTabSz="580248">
                <a:defRPr sz="28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sz="4100" b="1">
                  <a:latin typeface="DilleniaUPC" pitchFamily="18" charset="-34"/>
                  <a:cs typeface="DilleniaUPC" pitchFamily="18" charset="-34"/>
                </a:rPr>
                <a:t>5</a:t>
              </a:r>
            </a:p>
          </p:txBody>
        </p:sp>
      </p:grpSp>
      <p:grpSp>
        <p:nvGrpSpPr>
          <p:cNvPr id="451" name="Group 451"/>
          <p:cNvGrpSpPr/>
          <p:nvPr/>
        </p:nvGrpSpPr>
        <p:grpSpPr>
          <a:xfrm>
            <a:off x="401638" y="1221581"/>
            <a:ext cx="1389064" cy="1004889"/>
            <a:chOff x="0" y="0"/>
            <a:chExt cx="1975556" cy="1905565"/>
          </a:xfrm>
        </p:grpSpPr>
        <p:sp>
          <p:nvSpPr>
            <p:cNvPr id="449" name="Shape 449"/>
            <p:cNvSpPr/>
            <p:nvPr/>
          </p:nvSpPr>
          <p:spPr>
            <a:xfrm>
              <a:off x="0" y="0"/>
              <a:ext cx="1975556" cy="19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8A93B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364229">
                <a:defRPr sz="3400">
                  <a:solidFill>
                    <a:srgbClr val="2F1A14"/>
                  </a:solidFill>
                  <a:latin typeface="Papyrus"/>
                  <a:ea typeface="Papyrus"/>
                  <a:cs typeface="Papyrus"/>
                  <a:sym typeface="Papyrus"/>
                </a:defRPr>
              </a:pPr>
              <a:endParaRPr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0" y="257953"/>
              <a:ext cx="1975556" cy="1389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453" tIns="50453" rIns="50453" bIns="50453" numCol="1" anchor="ctr">
              <a:spAutoFit/>
            </a:bodyPr>
            <a:lstStyle>
              <a:lvl1pPr defTabSz="580248">
                <a:defRPr sz="28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sz="4100" b="1">
                  <a:latin typeface="DilleniaUPC" pitchFamily="18" charset="-34"/>
                  <a:cs typeface="DilleniaUPC" pitchFamily="18" charset="-34"/>
                </a:rPr>
                <a:t>1</a:t>
              </a:r>
            </a:p>
          </p:txBody>
        </p:sp>
      </p:grpSp>
      <p:grpSp>
        <p:nvGrpSpPr>
          <p:cNvPr id="454" name="Group 454"/>
          <p:cNvGrpSpPr/>
          <p:nvPr/>
        </p:nvGrpSpPr>
        <p:grpSpPr>
          <a:xfrm>
            <a:off x="5637212" y="1221581"/>
            <a:ext cx="1339852" cy="1004889"/>
            <a:chOff x="0" y="0"/>
            <a:chExt cx="1905565" cy="1905565"/>
          </a:xfrm>
        </p:grpSpPr>
        <p:sp>
          <p:nvSpPr>
            <p:cNvPr id="452" name="Shape 452"/>
            <p:cNvSpPr/>
            <p:nvPr/>
          </p:nvSpPr>
          <p:spPr>
            <a:xfrm>
              <a:off x="0" y="0"/>
              <a:ext cx="1905565" cy="19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82013"/>
                </a:gs>
                <a:gs pos="100000">
                  <a:srgbClr val="6E5D4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364229">
                <a:defRPr sz="3400">
                  <a:solidFill>
                    <a:srgbClr val="2F1A14"/>
                  </a:solidFill>
                  <a:latin typeface="Papyrus"/>
                  <a:ea typeface="Papyrus"/>
                  <a:cs typeface="Papyrus"/>
                  <a:sym typeface="Papyrus"/>
                </a:defRPr>
              </a:pPr>
              <a:endParaRPr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0" y="257953"/>
              <a:ext cx="1905565" cy="1389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453" tIns="50453" rIns="50453" bIns="50453" numCol="1" anchor="ctr">
              <a:spAutoFit/>
            </a:bodyPr>
            <a:lstStyle>
              <a:lvl1pPr defTabSz="580248">
                <a:defRPr sz="28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sz="4100" b="1">
                  <a:latin typeface="DilleniaUPC" pitchFamily="18" charset="-34"/>
                  <a:cs typeface="DilleniaUPC" pitchFamily="18" charset="-34"/>
                </a:rPr>
                <a:t>4</a:t>
              </a:r>
            </a:p>
          </p:txBody>
        </p:sp>
      </p:grpSp>
      <p:grpSp>
        <p:nvGrpSpPr>
          <p:cNvPr id="457" name="Group 457"/>
          <p:cNvGrpSpPr/>
          <p:nvPr/>
        </p:nvGrpSpPr>
        <p:grpSpPr>
          <a:xfrm>
            <a:off x="2130425" y="1221581"/>
            <a:ext cx="1338264" cy="1004889"/>
            <a:chOff x="0" y="0"/>
            <a:chExt cx="1903307" cy="1905565"/>
          </a:xfrm>
        </p:grpSpPr>
        <p:sp>
          <p:nvSpPr>
            <p:cNvPr id="455" name="Shape 455"/>
            <p:cNvSpPr/>
            <p:nvPr/>
          </p:nvSpPr>
          <p:spPr>
            <a:xfrm>
              <a:off x="0" y="0"/>
              <a:ext cx="1903307" cy="19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C7540"/>
            </a:solidFill>
            <a:ln w="12700" cap="flat">
              <a:noFill/>
              <a:miter lim="400000"/>
            </a:ln>
            <a:effectLst>
              <a:outerShdw blurRad="88900" dist="25400" rotWithShape="0">
                <a:srgbClr val="000000">
                  <a:alpha val="2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364229">
                <a:defRPr sz="3400">
                  <a:solidFill>
                    <a:srgbClr val="2F1A14"/>
                  </a:solidFill>
                  <a:latin typeface="Papyrus"/>
                  <a:ea typeface="Papyrus"/>
                  <a:cs typeface="Papyrus"/>
                  <a:sym typeface="Papyrus"/>
                </a:defRPr>
              </a:pPr>
              <a:endParaRPr b="1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0" y="257953"/>
              <a:ext cx="1903307" cy="1389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453" tIns="50453" rIns="50453" bIns="50453" numCol="1" anchor="ctr">
              <a:spAutoFit/>
            </a:bodyPr>
            <a:lstStyle>
              <a:lvl1pPr defTabSz="580248">
                <a:defRPr sz="28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sz="4100" b="1">
                  <a:latin typeface="DilleniaUPC" pitchFamily="18" charset="-34"/>
                  <a:cs typeface="DilleniaUPC" pitchFamily="18" charset="-34"/>
                </a:rPr>
                <a:t>2</a:t>
              </a:r>
            </a:p>
          </p:txBody>
        </p:sp>
      </p:grpSp>
      <p:sp>
        <p:nvSpPr>
          <p:cNvPr id="458" name="Shape 458"/>
          <p:cNvSpPr/>
          <p:nvPr/>
        </p:nvSpPr>
        <p:spPr>
          <a:xfrm flipV="1">
            <a:off x="1803401" y="1726407"/>
            <a:ext cx="5564188" cy="15479"/>
          </a:xfrm>
          <a:prstGeom prst="line">
            <a:avLst/>
          </a:prstGeom>
          <a:ln w="25400">
            <a:solidFill>
              <a:srgbClr val="6B8756"/>
            </a:solidFill>
          </a:ln>
        </p:spPr>
        <p:txBody>
          <a:bodyPr lIns="40816" tIns="40816" rIns="40816" bIns="40816"/>
          <a:lstStyle/>
          <a:p>
            <a:pPr algn="l" defTabSz="810659">
              <a:defRPr sz="3800"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endParaRPr/>
          </a:p>
        </p:txBody>
      </p:sp>
      <p:grpSp>
        <p:nvGrpSpPr>
          <p:cNvPr id="461" name="Group 461"/>
          <p:cNvGrpSpPr/>
          <p:nvPr/>
        </p:nvGrpSpPr>
        <p:grpSpPr>
          <a:xfrm>
            <a:off x="624284" y="2420731"/>
            <a:ext cx="1239289" cy="2349172"/>
            <a:chOff x="1" y="0"/>
            <a:chExt cx="1762543" cy="4454726"/>
          </a:xfrm>
        </p:grpSpPr>
        <p:sp>
          <p:nvSpPr>
            <p:cNvPr id="459" name="Shape 459"/>
            <p:cNvSpPr/>
            <p:nvPr/>
          </p:nvSpPr>
          <p:spPr>
            <a:xfrm>
              <a:off x="38040" y="517205"/>
              <a:ext cx="1724503" cy="3516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กำหนด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พฤติกรรม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ของเด็กที่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คุณครูต้องการ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แก้ไข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ให้ชัดเจน</a:t>
              </a:r>
            </a:p>
          </p:txBody>
        </p:sp>
        <p:pic>
          <p:nvPicPr>
            <p:cNvPr id="460" name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762543" cy="44547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64" name="Group 464"/>
          <p:cNvGrpSpPr/>
          <p:nvPr/>
        </p:nvGrpSpPr>
        <p:grpSpPr>
          <a:xfrm>
            <a:off x="2184773" y="2285976"/>
            <a:ext cx="1259730" cy="1684790"/>
            <a:chOff x="0" y="-289325"/>
            <a:chExt cx="1791614" cy="3194860"/>
          </a:xfrm>
        </p:grpSpPr>
        <p:sp>
          <p:nvSpPr>
            <p:cNvPr id="462" name="Shape 462"/>
            <p:cNvSpPr/>
            <p:nvPr/>
          </p:nvSpPr>
          <p:spPr>
            <a:xfrm>
              <a:off x="37850" y="-289325"/>
              <a:ext cx="1715913" cy="3194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/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บอกความต้องการ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ของคุณครูให้เด็กฟัง</a:t>
              </a:r>
            </a:p>
          </p:txBody>
        </p:sp>
        <p:pic>
          <p:nvPicPr>
            <p:cNvPr id="463" name="im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791614" cy="2616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67" name="Group 467"/>
          <p:cNvGrpSpPr/>
          <p:nvPr/>
        </p:nvGrpSpPr>
        <p:grpSpPr>
          <a:xfrm>
            <a:off x="3884053" y="2150618"/>
            <a:ext cx="1268601" cy="2838952"/>
            <a:chOff x="0" y="-307137"/>
            <a:chExt cx="1804231" cy="5383493"/>
          </a:xfrm>
        </p:grpSpPr>
        <p:sp>
          <p:nvSpPr>
            <p:cNvPr id="465" name="Shape 465"/>
            <p:cNvSpPr/>
            <p:nvPr/>
          </p:nvSpPr>
          <p:spPr>
            <a:xfrm>
              <a:off x="37850" y="-307137"/>
              <a:ext cx="1728530" cy="5383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/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ให้เด็กพูด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ทวนสิ่งที่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คุณครูต้องการ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ให้เด็ก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ปฏิบัติ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ออกมา</a:t>
              </a:r>
            </a:p>
          </p:txBody>
        </p:sp>
        <p:pic>
          <p:nvPicPr>
            <p:cNvPr id="466" name="imag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804231" cy="47692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0" name="Group 470"/>
          <p:cNvGrpSpPr/>
          <p:nvPr/>
        </p:nvGrpSpPr>
        <p:grpSpPr>
          <a:xfrm>
            <a:off x="5432722" y="2249645"/>
            <a:ext cx="1604752" cy="2611765"/>
            <a:chOff x="118889" y="515987"/>
            <a:chExt cx="2282312" cy="4952678"/>
          </a:xfrm>
        </p:grpSpPr>
        <p:sp>
          <p:nvSpPr>
            <p:cNvPr id="468" name="Shape 468"/>
            <p:cNvSpPr/>
            <p:nvPr/>
          </p:nvSpPr>
          <p:spPr>
            <a:xfrm>
              <a:off x="187832" y="549852"/>
              <a:ext cx="2144427" cy="4673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248" tIns="72248" rIns="72248" bIns="72248" numCol="1" anchor="ctr">
              <a:noAutofit/>
            </a:bodyPr>
            <a:lstStyle/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บอกสิ่งที่จะ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เกิดกับเด็ก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เมื่อเด็กทำตามหรือไม่ทำตามสิ่งที่คุณครูต้องการ</a:t>
              </a:r>
            </a:p>
            <a:p>
              <a:pPr defTabSz="364229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r>
                <a:rPr sz="2500" b="1">
                  <a:latin typeface="DilleniaUPC" pitchFamily="18" charset="-34"/>
                  <a:cs typeface="DilleniaUPC" pitchFamily="18" charset="-34"/>
                </a:rPr>
                <a:t>(กำหนดกติกา)</a:t>
              </a:r>
            </a:p>
          </p:txBody>
        </p:sp>
        <p:pic>
          <p:nvPicPr>
            <p:cNvPr id="469" name="image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89" y="515987"/>
              <a:ext cx="2282314" cy="4952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3" name="Group 473"/>
          <p:cNvGrpSpPr/>
          <p:nvPr/>
        </p:nvGrpSpPr>
        <p:grpSpPr>
          <a:xfrm>
            <a:off x="7204792" y="2281746"/>
            <a:ext cx="1535674" cy="2275459"/>
            <a:chOff x="0" y="0"/>
            <a:chExt cx="2184068" cy="4314942"/>
          </a:xfrm>
        </p:grpSpPr>
        <p:sp>
          <p:nvSpPr>
            <p:cNvPr id="471" name="Shape 471"/>
            <p:cNvSpPr/>
            <p:nvPr/>
          </p:nvSpPr>
          <p:spPr>
            <a:xfrm>
              <a:off x="45820" y="195269"/>
              <a:ext cx="2092430" cy="39244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>
              <a:lvl1pPr algn="l" defTabSz="580248">
                <a:defRPr sz="2800">
                  <a:solidFill>
                    <a:srgbClr val="2F1A14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lvl1pPr>
            </a:lstStyle>
            <a:p>
              <a:pPr algn="ctr"/>
              <a:r>
                <a:rPr sz="2500" b="1">
                  <a:latin typeface="DilleniaUPC" pitchFamily="18" charset="-34"/>
                  <a:cs typeface="DilleniaUPC" pitchFamily="18" charset="-34"/>
                </a:rPr>
                <a:t>หนักแน่น เอาจริง และไม่ใจอ่อนหากเด็กไม่ยอมปฏิบัติตามกติกา</a:t>
              </a:r>
            </a:p>
          </p:txBody>
        </p:sp>
        <p:pic>
          <p:nvPicPr>
            <p:cNvPr id="472" name="image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2184068" cy="4314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" name="Shape 107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055544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เมฆ 8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546812" y="1774319"/>
            <a:ext cx="7238437" cy="2961891"/>
          </a:xfrm>
        </p:spPr>
        <p:txBody>
          <a:bodyPr>
            <a:noAutofit/>
          </a:bodyPr>
          <a:lstStyle/>
          <a:p>
            <a:pPr algn="l"/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“การกำหนดกติกาที่ดีในการแก้ปัญหาพฤติกรรม เพราะอะไรจึงกำหนดว่าควรมีกติกาที่ควรปฏิบัติที่ได้คะแนนมากกว่าข้อไม่ควรปฏิบัติที่ต้องถูกหักคะแนน” </a:t>
            </a:r>
            <a:b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7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500" b="1" dirty="0">
              <a:solidFill>
                <a:srgbClr val="FF0000"/>
              </a:solidFill>
              <a:latin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316" y="-55086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Q12 ?</a:t>
            </a:r>
            <a:endParaRPr lang="th-TH" sz="34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11329" y="4455700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1,50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47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1129118" y="293372"/>
            <a:ext cx="6885766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คุณครูมีเป้าหมายในการดูแลเด็กอย่างไร</a:t>
            </a:r>
            <a:r>
              <a:rPr sz="4500" b="1" dirty="0">
                <a:latin typeface="DilleniaUPC" pitchFamily="18" charset="-34"/>
                <a:cs typeface="DilleniaUPC" pitchFamily="18" charset="-34"/>
              </a:rPr>
              <a:t>?</a:t>
            </a:r>
          </a:p>
        </p:txBody>
      </p:sp>
      <p:sp>
        <p:nvSpPr>
          <p:cNvPr id="334" name="Shape 334"/>
          <p:cNvSpPr/>
          <p:nvPr/>
        </p:nvSpPr>
        <p:spPr>
          <a:xfrm>
            <a:off x="3660216" y="3625955"/>
            <a:ext cx="1419821" cy="669727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DilleniaUPC" pitchFamily="18" charset="-34"/>
                <a:cs typeface="DilleniaUPC" pitchFamily="18" charset="-34"/>
              </a:rPr>
              <a:t>สร้างวินัย</a:t>
            </a:r>
            <a:endParaRPr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900382" y="1529163"/>
            <a:ext cx="2815573" cy="1057735"/>
          </a:xfrm>
          <a:prstGeom prst="rect">
            <a:avLst/>
          </a:prstGeom>
          <a:gradFill>
            <a:gsLst>
              <a:gs pos="0">
                <a:srgbClr val="FFA3FF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/>
          <a:p>
            <a: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100" b="1" dirty="0" err="1">
                <a:latin typeface="DilleniaUPC" pitchFamily="18" charset="-34"/>
                <a:cs typeface="DilleniaUPC" pitchFamily="18" charset="-34"/>
              </a:rPr>
              <a:t>เก่ง</a:t>
            </a:r>
            <a:r>
              <a:rPr sz="4100" b="1" dirty="0">
                <a:latin typeface="DilleniaUPC" pitchFamily="18" charset="-34"/>
                <a:cs typeface="DilleniaUPC" pitchFamily="18" charset="-34"/>
              </a:rPr>
              <a:t>/</a:t>
            </a:r>
            <a:br>
              <a:rPr sz="4100" b="1" dirty="0">
                <a:latin typeface="DilleniaUPC" pitchFamily="18" charset="-34"/>
                <a:cs typeface="DilleniaUPC" pitchFamily="18" charset="-34"/>
              </a:rPr>
            </a:br>
            <a:r>
              <a:rPr sz="4100" b="1" dirty="0" err="1">
                <a:latin typeface="DilleniaUPC" pitchFamily="18" charset="-34"/>
                <a:cs typeface="DilleniaUPC" pitchFamily="18" charset="-34"/>
              </a:rPr>
              <a:t>ประสบความสำเร็จ</a:t>
            </a:r>
            <a:endParaRPr sz="41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4120409" y="1529162"/>
            <a:ext cx="1159987" cy="1057735"/>
          </a:xfrm>
          <a:prstGeom prst="rect">
            <a:avLst/>
          </a:prstGeom>
          <a:gradFill>
            <a:gsLst>
              <a:gs pos="0">
                <a:srgbClr val="B2BCFF"/>
              </a:gs>
              <a:gs pos="100000">
                <a:srgbClr val="F2F7FF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500">
                <a:latin typeface="DilleniaUPC" pitchFamily="18" charset="-34"/>
                <a:cs typeface="DilleniaUPC" pitchFamily="18" charset="-34"/>
              </a:rPr>
              <a:t>ดี</a:t>
            </a:r>
          </a:p>
        </p:txBody>
      </p:sp>
      <p:sp>
        <p:nvSpPr>
          <p:cNvPr id="337" name="Shape 337"/>
          <p:cNvSpPr/>
          <p:nvPr/>
        </p:nvSpPr>
        <p:spPr>
          <a:xfrm>
            <a:off x="5746548" y="1559458"/>
            <a:ext cx="2824837" cy="1027440"/>
          </a:xfrm>
          <a:prstGeom prst="rect">
            <a:avLst/>
          </a:prstGeom>
          <a:gradFill>
            <a:gsLst>
              <a:gs pos="0">
                <a:schemeClr val="accent5">
                  <a:hueOff val="-444211"/>
                  <a:satOff val="-14915"/>
                  <a:lumOff val="22857"/>
                </a:schemeClr>
              </a:gs>
              <a:gs pos="100000">
                <a:srgbClr val="F2F7FF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500" dirty="0" err="1">
                <a:latin typeface="DilleniaUPC" pitchFamily="18" charset="-34"/>
                <a:cs typeface="DilleniaUPC" pitchFamily="18" charset="-34"/>
              </a:rPr>
              <a:t>มีความสุข</a:t>
            </a:r>
            <a:endParaRPr sz="45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875531" y="3625955"/>
            <a:ext cx="2155578" cy="669727"/>
          </a:xfrm>
          <a:prstGeom prst="rect">
            <a:avLst/>
          </a:prstGeom>
          <a:solidFill>
            <a:srgbClr val="FFA3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>
                <a:latin typeface="DilleniaUPC" pitchFamily="18" charset="-34"/>
                <a:cs typeface="DilleniaUPC" pitchFamily="18" charset="-34"/>
              </a:rPr>
              <a:t>สัมพันธภาพ</a:t>
            </a:r>
            <a:endParaRPr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39" name="Shape 339"/>
          <p:cNvSpPr/>
          <p:nvPr/>
        </p:nvSpPr>
        <p:spPr>
          <a:xfrm flipH="1">
            <a:off x="3103278" y="3980974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40" name="Shape 340"/>
          <p:cNvSpPr/>
          <p:nvPr/>
        </p:nvSpPr>
        <p:spPr>
          <a:xfrm flipH="1">
            <a:off x="5128503" y="3960819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41" name="Shape 341"/>
          <p:cNvSpPr/>
          <p:nvPr/>
        </p:nvSpPr>
        <p:spPr>
          <a:xfrm flipH="1">
            <a:off x="5128503" y="4034489"/>
            <a:ext cx="410767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42" name="Shape 342"/>
          <p:cNvSpPr/>
          <p:nvPr/>
        </p:nvSpPr>
        <p:spPr>
          <a:xfrm flipV="1">
            <a:off x="3308662" y="3850377"/>
            <a:ext cx="1" cy="261194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5634810" y="2824470"/>
            <a:ext cx="3023701" cy="2171456"/>
          </a:xfrm>
          <a:prstGeom prst="rect">
            <a:avLst/>
          </a:prstGeom>
          <a:gradFill>
            <a:gsLst>
              <a:gs pos="0">
                <a:schemeClr val="accent5">
                  <a:hueOff val="-444211"/>
                  <a:satOff val="-14915"/>
                  <a:lumOff val="22857"/>
                </a:schemeClr>
              </a:gs>
              <a:gs pos="100000">
                <a:srgbClr val="F2F7FF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/>
          <a:p>
            <a: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 err="1">
                <a:latin typeface="DilleniaUPC" pitchFamily="18" charset="-34"/>
                <a:cs typeface="DilleniaUPC" pitchFamily="18" charset="-34"/>
              </a:rPr>
              <a:t>สอนง่าย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--&gt; 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เก่ง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(</a:t>
            </a:r>
            <a:r>
              <a:rPr sz="3000" dirty="0" err="1">
                <a:latin typeface="DilleniaUPC" pitchFamily="18" charset="-34"/>
                <a:cs typeface="DilleniaUPC" pitchFamily="18" charset="-34"/>
              </a:rPr>
              <a:t>ตาม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IQ)</a:t>
            </a:r>
          </a:p>
          <a:p>
            <a: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 err="1">
                <a:latin typeface="DilleniaUPC" pitchFamily="18" charset="-34"/>
                <a:cs typeface="DilleniaUPC" pitchFamily="18" charset="-34"/>
              </a:rPr>
              <a:t>ดี</a:t>
            </a:r>
            <a:endParaRPr sz="3000" dirty="0">
              <a:latin typeface="DilleniaUPC" pitchFamily="18" charset="-34"/>
              <a:cs typeface="DilleniaUPC" pitchFamily="18" charset="-34"/>
            </a:endParaRPr>
          </a:p>
          <a:p>
            <a: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 err="1">
                <a:latin typeface="DilleniaUPC" pitchFamily="18" charset="-34"/>
                <a:cs typeface="DilleniaUPC" pitchFamily="18" charset="-34"/>
              </a:rPr>
              <a:t>มีความสุข</a:t>
            </a:r>
            <a:endParaRPr sz="3000" dirty="0">
              <a:latin typeface="DilleniaUPC" pitchFamily="18" charset="-34"/>
              <a:cs typeface="DilleniaUPC" pitchFamily="18" charset="-34"/>
            </a:endParaRPr>
          </a:p>
          <a:p>
            <a:pPr>
              <a:defRPr sz="3800" b="1" u="sng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 err="1">
                <a:latin typeface="DilleniaUPC" pitchFamily="18" charset="-34"/>
                <a:cs typeface="DilleniaUPC" pitchFamily="18" charset="-34"/>
              </a:rPr>
              <a:t>มีความนับถือตัวเอง</a:t>
            </a:r>
            <a:r>
              <a:rPr lang="th-TH" sz="3000" dirty="0">
                <a:latin typeface="DilleniaUPC" pitchFamily="18" charset="-34"/>
                <a:cs typeface="DilleniaUPC" pitchFamily="18" charset="-34"/>
              </a:rPr>
              <a:t>     </a:t>
            </a:r>
            <a:r>
              <a:rPr sz="3000" dirty="0">
                <a:latin typeface="DilleniaUPC" pitchFamily="18" charset="-34"/>
                <a:cs typeface="DilleniaUPC" pitchFamily="18" charset="-34"/>
              </a:rPr>
              <a:t> (self esteem)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 animBg="1"/>
      <p:bldP spid="335" grpId="1" animBg="1" advAuto="0"/>
      <p:bldP spid="336" grpId="2" animBg="1" advAuto="0"/>
      <p:bldP spid="337" grpId="3" animBg="1" advAuto="0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3660650" y="4508952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875965" y="1481306"/>
            <a:ext cx="7238437" cy="2961891"/>
          </a:xfrm>
        </p:spPr>
        <p:txBody>
          <a:bodyPr>
            <a:noAutofit/>
          </a:bodyPr>
          <a:lstStyle/>
          <a:p>
            <a:pPr algn="l"/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“</a:t>
            </a:r>
            <a:r>
              <a:rPr lang="en-US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4 </a:t>
            </a:r>
            <a:r>
              <a:rPr lang="th-TH" sz="4100" b="1" dirty="0">
                <a:latin typeface="DilleniaUPC" pitchFamily="18" charset="-34"/>
                <a:cs typeface="DilleniaUPC" panose="02020603050405020304" pitchFamily="18" charset="-34"/>
              </a:rPr>
              <a:t>เทคนิคการจัดการพฤติกรรมที่ไม่พึงประสงค์ มีอะไรบ้าง จงอธิบาย” </a:t>
            </a:r>
            <a:br>
              <a:rPr lang="th-TH" sz="4100" b="1" dirty="0">
                <a:latin typeface="DilleniaUPC" pitchFamily="18" charset="-34"/>
                <a:cs typeface="DilleniaUPC" panose="02020603050405020304" pitchFamily="18" charset="-34"/>
              </a:rPr>
            </a:br>
            <a:r>
              <a:rPr lang="th-TH" sz="17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500" b="1" dirty="0">
              <a:solidFill>
                <a:srgbClr val="FF0000"/>
              </a:solidFill>
              <a:latin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316" y="-55086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Q13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11329" y="4455700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2,500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151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0809" y="1523841"/>
            <a:ext cx="8782156" cy="2487056"/>
            <a:chOff x="1419" y="1916"/>
            <a:chExt cx="2924" cy="596"/>
          </a:xfrm>
        </p:grpSpPr>
        <p:sp>
          <p:nvSpPr>
            <p:cNvPr id="102407" name="Text Box 7"/>
            <p:cNvSpPr txBox="1">
              <a:spLocks noChangeArrowheads="1"/>
            </p:cNvSpPr>
            <p:nvPr/>
          </p:nvSpPr>
          <p:spPr bwMode="gray">
            <a:xfrm>
              <a:off x="1751" y="2398"/>
              <a:ext cx="2592" cy="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th-TH" sz="2500" dirty="0">
                  <a:latin typeface="TH SarabunPSK" pitchFamily="34" charset="-34"/>
                  <a:cs typeface="TH SarabunPSK" pitchFamily="34" charset="-34"/>
                </a:rPr>
                <a:t>  </a:t>
              </a:r>
              <a:endParaRPr lang="en-US" sz="25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408" name="Text Box 8"/>
            <p:cNvSpPr txBox="1">
              <a:spLocks noChangeArrowheads="1"/>
            </p:cNvSpPr>
            <p:nvPr/>
          </p:nvSpPr>
          <p:spPr bwMode="gray">
            <a:xfrm>
              <a:off x="1419" y="1916"/>
              <a:ext cx="188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900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</a:p>
          </p:txBody>
        </p:sp>
      </p:grpSp>
      <p:sp>
        <p:nvSpPr>
          <p:cNvPr id="10" name="AutoShape 4"/>
          <p:cNvSpPr>
            <a:spLocks noChangeArrowheads="1"/>
          </p:cNvSpPr>
          <p:nvPr/>
        </p:nvSpPr>
        <p:spPr bwMode="gray">
          <a:xfrm rot="5400000">
            <a:off x="-1095839" y="1095841"/>
            <a:ext cx="5143499" cy="2951820"/>
          </a:xfrm>
          <a:prstGeom prst="upArrow">
            <a:avLst>
              <a:gd name="adj1" fmla="val 57824"/>
              <a:gd name="adj2" fmla="val 54398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57398" tIns="28699" rIns="57398" bIns="28699" anchor="ctr"/>
          <a:lstStyle/>
          <a:p>
            <a:endParaRPr lang="th-TH" sz="32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29648" y="256307"/>
            <a:ext cx="5974414" cy="987729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000">
                <a:srgbClr val="DBF5DD"/>
              </a:gs>
            </a:gsLst>
          </a:gradFill>
          <a:ln/>
          <a:effectLst>
            <a:outerShdw blurRad="38100" dist="25400" dir="5400000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60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126485" y="233832"/>
            <a:ext cx="5780741" cy="987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l"/>
            <a:r>
              <a:rPr lang="th-TH" sz="3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การหยุดพักกิจกรรมที่ทำอยู่ชั่วคราว </a:t>
            </a:r>
            <a:r>
              <a:rPr lang="th-TH" sz="30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ส่งเด็กไปนั่งเก้าอี้           ในมุมสงบหรือห้องว่าง </a:t>
            </a:r>
            <a:r>
              <a:rPr lang="en-US" sz="3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(Time - Out)</a:t>
            </a:r>
            <a:endParaRPr lang="th-TH" sz="30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3002452" y="1145474"/>
            <a:ext cx="5974414" cy="756896"/>
          </a:xfrm>
          <a:prstGeom prst="rect">
            <a:avLst/>
          </a:prstGeom>
          <a:solidFill>
            <a:srgbClr val="C2E1FE"/>
          </a:solidFill>
          <a:ln/>
          <a:effectLst>
            <a:outerShdw blurRad="38100" dist="25400" dir="5400000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45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3196124" y="1254458"/>
            <a:ext cx="5780741" cy="5876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l"/>
            <a:r>
              <a:rPr lang="th-TH" sz="34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งดกิจกรรมที่เด็กชอบ ตัดสิทธิ์ ริบของ</a:t>
            </a:r>
            <a:endParaRPr lang="th-TH" sz="34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3002452" y="1797248"/>
            <a:ext cx="5974414" cy="1080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effectLst>
            <a:outerShdw blurRad="38100" dist="25400" dir="5400000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66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002452" y="2726110"/>
            <a:ext cx="5974414" cy="1403227"/>
          </a:xfrm>
          <a:prstGeom prst="rect">
            <a:avLst/>
          </a:prstGeom>
          <a:solidFill>
            <a:srgbClr val="F9CEAD"/>
          </a:solidFill>
          <a:ln/>
          <a:effectLst>
            <a:outerShdw blurRad="38100" dist="25400" dir="5400000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87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3196124" y="2773539"/>
            <a:ext cx="5780741" cy="1357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l"/>
            <a:r>
              <a:rPr lang="th-TH" sz="28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เพิกเฉย ควรใช้กับพฤติกรรมที่เรียกร้องความสนใจ          ก่อกวนเล็กน้อย ยั่วโมโห ล้อเลียน                         เช่น ทำฤทธิ์ลงมือลงเท้า ร้องงอแง ชักสีหน้า ฯลฯ</a:t>
            </a:r>
            <a:endParaRPr lang="th-TH" sz="28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3196122" y="1875779"/>
            <a:ext cx="5780741" cy="956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l"/>
            <a:r>
              <a:rPr lang="th-TH" sz="29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ให้ทำงานที่เด็กไม่ชอบแต่เกิดประโยชน์                 เช่น คัดไทย ท่องศัพท์  </a:t>
            </a:r>
            <a:endParaRPr lang="th-TH" sz="29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5901" y="808308"/>
            <a:ext cx="1888793" cy="3526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4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tx1"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เทคนิคการจัดการพฤติกรรมที่ไม่พึงประสงค์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002452" y="3968548"/>
            <a:ext cx="5974414" cy="1080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outerShdw blurRad="38100" dist="25400" dir="5400000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66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6" name="กล่องข้อความ 40"/>
          <p:cNvSpPr txBox="1"/>
          <p:nvPr/>
        </p:nvSpPr>
        <p:spPr>
          <a:xfrm>
            <a:off x="3196122" y="4047080"/>
            <a:ext cx="5780741" cy="956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l"/>
            <a:r>
              <a:rPr lang="th-TH" sz="29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การออกคำสั่งเตือนให้หยุด(</a:t>
            </a:r>
            <a:r>
              <a:rPr lang="en-US" sz="29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Verbal reprimand</a:t>
            </a:r>
            <a:r>
              <a:rPr lang="th-TH" sz="29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      เช่น หยุดนะ  อย่าทำอย่างนี้นะ  </a:t>
            </a:r>
            <a:endParaRPr lang="th-TH" sz="29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7" name="คูณ 16"/>
          <p:cNvSpPr/>
          <p:nvPr/>
        </p:nvSpPr>
        <p:spPr>
          <a:xfrm>
            <a:off x="2445515" y="4313851"/>
            <a:ext cx="7088287" cy="389454"/>
          </a:xfrm>
          <a:prstGeom prst="mathMultiply">
            <a:avLst/>
          </a:prstGeom>
          <a:solidFill>
            <a:srgbClr val="FF0000">
              <a:alpha val="53000"/>
            </a:srgbClr>
          </a:solidFill>
          <a:ln w="12700" cap="flat">
            <a:solidFill>
              <a:schemeClr val="tx1">
                <a:lumMod val="95000"/>
                <a:lumOff val="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pic>
        <p:nvPicPr>
          <p:cNvPr id="18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1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/>
      <p:bldP spid="32" grpId="0" animBg="1"/>
      <p:bldP spid="34" grpId="0"/>
      <p:bldP spid="35" grpId="0" animBg="1"/>
      <p:bldP spid="39" grpId="0" animBg="1"/>
      <p:bldP spid="40" grpId="0"/>
      <p:bldP spid="41" grpId="0"/>
      <p:bldP spid="15" grpId="0" animBg="1"/>
      <p:bldP spid="1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080230" y="1493807"/>
            <a:ext cx="7238437" cy="2961891"/>
          </a:xfrm>
        </p:spPr>
        <p:txBody>
          <a:bodyPr>
            <a:noAutofit/>
          </a:bodyPr>
          <a:lstStyle/>
          <a:p>
            <a:pPr algn="l"/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</a:t>
            </a: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“</a:t>
            </a:r>
            <a:r>
              <a:rPr lang="th-TH" sz="38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ดช</a:t>
            </a: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.ต้นน้ำ เรียนอยู่ชั้น ป.</a:t>
            </a:r>
            <a:r>
              <a:rPr lang="en-US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3 </a:t>
            </a: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ชอบแหย่เพื่อนในห้องเรียน ลุกเดินไปมา มักชวนเพื่อนคุยและพูดแทรกเวลาครูสอน” 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3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</a:t>
            </a:r>
            <a:r>
              <a:rPr lang="th-TH" sz="38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ครูจะจัดการกับพฤติกรรมไม่พึงประสงค์ของ         </a:t>
            </a:r>
            <a:r>
              <a:rPr lang="th-TH" sz="38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ดช</a:t>
            </a:r>
            <a:r>
              <a:rPr lang="th-TH" sz="38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.ต้นน้ำอย่างไร จึงจะลดพฤติกรรมดังกล่าวได้ </a:t>
            </a:r>
            <a:br>
              <a:rPr lang="th-TH" sz="38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7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500" b="1" dirty="0">
              <a:solidFill>
                <a:srgbClr val="FF0000"/>
              </a:solidFill>
              <a:latin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316" y="-55086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Q14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11329" y="4455700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2,500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062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546812" y="1850265"/>
            <a:ext cx="7238437" cy="2961891"/>
          </a:xfrm>
        </p:spPr>
        <p:txBody>
          <a:bodyPr>
            <a:noAutofit/>
          </a:bodyPr>
          <a:lstStyle/>
          <a:p>
            <a:pPr algn="l"/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</a:t>
            </a: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“ปฏิกิริยาต่อข่าวร้ายได้แก่อะไรบ้าง และเพราะอะไรการฟังข่าวเดียวกันจึงเกิดปฏิกิริยาแตกต่างกัน” 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3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7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500" b="1" dirty="0">
              <a:solidFill>
                <a:srgbClr val="FF0000"/>
              </a:solidFill>
              <a:latin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316" y="-55086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Q15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11329" y="4455700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2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000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712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68" y="1071905"/>
            <a:ext cx="1530667" cy="1164991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081913" y="3004928"/>
            <a:ext cx="4527916" cy="1980996"/>
            <a:chOff x="576" y="1254"/>
            <a:chExt cx="4608" cy="267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2157" y="167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2304" y="1584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3360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flipH="1">
              <a:off x="2358" y="1626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738" y="1355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3874" y="1265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flipH="1">
              <a:off x="4936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flipH="1">
              <a:off x="3939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b="1" dirty="0"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gray">
            <a:xfrm>
              <a:off x="2784" y="1566"/>
              <a:ext cx="1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altLang="zh-CN" sz="1100" b="1" dirty="0">
                <a:solidFill>
                  <a:schemeClr val="bg1"/>
                </a:solidFill>
                <a:latin typeface="DilleniaUPC" pitchFamily="18" charset="-34"/>
                <a:ea typeface="SimSun" pitchFamily="2" charset="-122"/>
                <a:cs typeface="DilleniaUPC" pitchFamily="18" charset="-34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4368" y="1254"/>
              <a:ext cx="1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altLang="zh-CN" sz="1100" b="1" dirty="0">
                <a:solidFill>
                  <a:srgbClr val="FFFFFF"/>
                </a:solidFill>
                <a:latin typeface="DilleniaUPC" pitchFamily="18" charset="-34"/>
                <a:ea typeface="SimSun" pitchFamily="2" charset="-122"/>
                <a:cs typeface="DilleniaUPC" pitchFamily="18" charset="-34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576" y="1836"/>
              <a:ext cx="1446" cy="2094"/>
              <a:chOff x="576" y="1836"/>
              <a:chExt cx="1446" cy="2094"/>
            </a:xfrm>
          </p:grpSpPr>
          <p:sp>
            <p:nvSpPr>
              <p:cNvPr id="20" name="AutoShape 16"/>
              <p:cNvSpPr>
                <a:spLocks noChangeArrowheads="1"/>
              </p:cNvSpPr>
              <p:nvPr/>
            </p:nvSpPr>
            <p:spPr bwMode="auto">
              <a:xfrm>
                <a:off x="576" y="1942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b="1" dirty="0">
                  <a:latin typeface="DilleniaUPC" pitchFamily="18" charset="-34"/>
                  <a:cs typeface="DilleniaUPC" pitchFamily="18" charset="-34"/>
                </a:endParaRPr>
              </a:p>
            </p:txBody>
          </p:sp>
          <p:sp>
            <p:nvSpPr>
              <p:cNvPr id="21" name="AutoShape 17"/>
              <p:cNvSpPr>
                <a:spLocks noChangeArrowheads="1"/>
              </p:cNvSpPr>
              <p:nvPr/>
            </p:nvSpPr>
            <p:spPr bwMode="gray">
              <a:xfrm>
                <a:off x="712" y="1852"/>
                <a:ext cx="1174" cy="181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b="1" dirty="0">
                  <a:latin typeface="DilleniaUPC" pitchFamily="18" charset="-34"/>
                  <a:cs typeface="DilleniaUPC" pitchFamily="18" charset="-34"/>
                </a:endParaRPr>
              </a:p>
            </p:txBody>
          </p:sp>
          <p:sp>
            <p:nvSpPr>
              <p:cNvPr id="22" name="AutoShape 18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b="1" dirty="0">
                  <a:latin typeface="DilleniaUPC" pitchFamily="18" charset="-34"/>
                  <a:cs typeface="DilleniaUPC" pitchFamily="18" charset="-34"/>
                </a:endParaRPr>
              </a:p>
            </p:txBody>
          </p:sp>
          <p:sp>
            <p:nvSpPr>
              <p:cNvPr id="23" name="AutoShape 19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b="1" dirty="0">
                  <a:latin typeface="DilleniaUPC" pitchFamily="18" charset="-34"/>
                  <a:cs typeface="DilleniaUPC" pitchFamily="18" charset="-34"/>
                </a:endParaRP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gray">
              <a:xfrm>
                <a:off x="1201" y="1836"/>
                <a:ext cx="188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altLang="zh-CN" sz="1100" b="1" dirty="0">
                  <a:solidFill>
                    <a:schemeClr val="bg1"/>
                  </a:solidFill>
                  <a:latin typeface="DilleniaUPC" pitchFamily="18" charset="-34"/>
                  <a:ea typeface="SimSun" pitchFamily="2" charset="-122"/>
                  <a:cs typeface="DilleniaUPC" pitchFamily="18" charset="-34"/>
                </a:endParaRPr>
              </a:p>
            </p:txBody>
          </p:sp>
        </p:grpSp>
      </p:grpSp>
      <p:sp>
        <p:nvSpPr>
          <p:cNvPr id="27" name="AutoShape 2" descr="Image result for ใคร"/>
          <p:cNvSpPr>
            <a:spLocks noChangeAspect="1" noChangeArrowheads="1"/>
          </p:cNvSpPr>
          <p:nvPr/>
        </p:nvSpPr>
        <p:spPr bwMode="auto">
          <a:xfrm>
            <a:off x="190501" y="-159543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32" tIns="40816" rIns="81632" bIns="40816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125446" y="179567"/>
            <a:ext cx="6610476" cy="75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81632" tIns="40816" rIns="81632" bIns="40816">
            <a:spAutoFit/>
          </a:bodyPr>
          <a:lstStyle/>
          <a:p>
            <a:pPr algn="ctr"/>
            <a:r>
              <a:rPr lang="th-TH" sz="4400" b="1" dirty="0">
                <a:latin typeface="DilleniaUPC" pitchFamily="18" charset="-34"/>
                <a:cs typeface="DilleniaUPC" pitchFamily="18" charset="-34"/>
              </a:rPr>
              <a:t>ปฏิกิริยาเมื่อได้รับการแจ้งข่าวร้าย </a:t>
            </a:r>
            <a:endParaRPr lang="th-TH" sz="4400" b="1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grpSp>
        <p:nvGrpSpPr>
          <p:cNvPr id="42" name="Group 24"/>
          <p:cNvGrpSpPr>
            <a:grpSpLocks/>
          </p:cNvGrpSpPr>
          <p:nvPr/>
        </p:nvGrpSpPr>
        <p:grpSpPr bwMode="auto">
          <a:xfrm>
            <a:off x="5812925" y="2300734"/>
            <a:ext cx="4328444" cy="1939541"/>
            <a:chOff x="576" y="1310"/>
            <a:chExt cx="4405" cy="2620"/>
          </a:xfrm>
        </p:grpSpPr>
        <p:sp>
          <p:nvSpPr>
            <p:cNvPr id="44" name="AutoShape 4"/>
            <p:cNvSpPr>
              <a:spLocks noChangeArrowheads="1"/>
            </p:cNvSpPr>
            <p:nvPr/>
          </p:nvSpPr>
          <p:spPr bwMode="auto">
            <a:xfrm>
              <a:off x="2157" y="167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dirty="0"/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gray">
            <a:xfrm>
              <a:off x="2304" y="1584"/>
              <a:ext cx="1174" cy="18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dirty="0"/>
            </a:p>
          </p:txBody>
        </p: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 flipH="1">
              <a:off x="3360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dirty="0"/>
            </a:p>
          </p:txBody>
        </p:sp>
        <p:sp>
          <p:nvSpPr>
            <p:cNvPr id="47" name="AutoShape 7"/>
            <p:cNvSpPr>
              <a:spLocks noChangeArrowheads="1"/>
            </p:cNvSpPr>
            <p:nvPr/>
          </p:nvSpPr>
          <p:spPr bwMode="auto">
            <a:xfrm flipH="1">
              <a:off x="2358" y="1626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dirty="0"/>
            </a:p>
          </p:txBody>
        </p:sp>
        <p:sp>
          <p:nvSpPr>
            <p:cNvPr id="50" name="AutoShape 10"/>
            <p:cNvSpPr>
              <a:spLocks noChangeArrowheads="1"/>
            </p:cNvSpPr>
            <p:nvPr/>
          </p:nvSpPr>
          <p:spPr bwMode="auto">
            <a:xfrm flipH="1">
              <a:off x="4936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dirty="0"/>
            </a:p>
          </p:txBody>
        </p:sp>
        <p:sp>
          <p:nvSpPr>
            <p:cNvPr id="51" name="AutoShape 11"/>
            <p:cNvSpPr>
              <a:spLocks noChangeArrowheads="1"/>
            </p:cNvSpPr>
            <p:nvPr/>
          </p:nvSpPr>
          <p:spPr bwMode="auto">
            <a:xfrm flipH="1">
              <a:off x="3939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400" dirty="0"/>
            </a:p>
          </p:txBody>
        </p:sp>
        <p:grpSp>
          <p:nvGrpSpPr>
            <p:cNvPr id="55" name="Group 15"/>
            <p:cNvGrpSpPr>
              <a:grpSpLocks/>
            </p:cNvGrpSpPr>
            <p:nvPr/>
          </p:nvGrpSpPr>
          <p:grpSpPr bwMode="auto">
            <a:xfrm>
              <a:off x="576" y="1836"/>
              <a:ext cx="1446" cy="2094"/>
              <a:chOff x="576" y="1836"/>
              <a:chExt cx="1446" cy="2094"/>
            </a:xfrm>
          </p:grpSpPr>
          <p:sp>
            <p:nvSpPr>
              <p:cNvPr id="58" name="AutoShape 16"/>
              <p:cNvSpPr>
                <a:spLocks noChangeArrowheads="1"/>
              </p:cNvSpPr>
              <p:nvPr/>
            </p:nvSpPr>
            <p:spPr bwMode="auto">
              <a:xfrm>
                <a:off x="576" y="1942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dirty="0"/>
              </a:p>
            </p:txBody>
          </p:sp>
          <p:sp>
            <p:nvSpPr>
              <p:cNvPr id="59" name="AutoShape 17"/>
              <p:cNvSpPr>
                <a:spLocks noChangeArrowheads="1"/>
              </p:cNvSpPr>
              <p:nvPr/>
            </p:nvSpPr>
            <p:spPr bwMode="gray">
              <a:xfrm>
                <a:off x="712" y="1852"/>
                <a:ext cx="1174" cy="18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dirty="0"/>
              </a:p>
            </p:txBody>
          </p:sp>
          <p:sp>
            <p:nvSpPr>
              <p:cNvPr id="60" name="AutoShape 18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dirty="0"/>
              </a:p>
            </p:txBody>
          </p:sp>
          <p:sp>
            <p:nvSpPr>
              <p:cNvPr id="61" name="AutoShape 19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 sz="1400" dirty="0"/>
              </a:p>
            </p:txBody>
          </p:sp>
          <p:sp>
            <p:nvSpPr>
              <p:cNvPr id="62" name="Text Box 20"/>
              <p:cNvSpPr txBox="1">
                <a:spLocks noChangeArrowheads="1"/>
              </p:cNvSpPr>
              <p:nvPr/>
            </p:nvSpPr>
            <p:spPr bwMode="gray">
              <a:xfrm>
                <a:off x="1201" y="1836"/>
                <a:ext cx="188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altLang="zh-CN" sz="1100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</p:grpSp>
      </p:grpSp>
      <p:sp>
        <p:nvSpPr>
          <p:cNvPr id="64" name="Freeform 3"/>
          <p:cNvSpPr>
            <a:spLocks/>
          </p:cNvSpPr>
          <p:nvPr/>
        </p:nvSpPr>
        <p:spPr bwMode="gray">
          <a:xfrm>
            <a:off x="5172328" y="2403262"/>
            <a:ext cx="907941" cy="54657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81632" tIns="40816" rIns="81632" bIns="40816"/>
          <a:lstStyle/>
          <a:p>
            <a:endParaRPr lang="th-TH" sz="1400" dirty="0"/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735694" y="3394756"/>
            <a:ext cx="1320642" cy="14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2" tIns="40816" rIns="81632" bIns="40816">
            <a:spAutoFit/>
          </a:bodyPr>
          <a:lstStyle/>
          <a:p>
            <a:pPr algn="ctr" eaLnBrk="0" hangingPunct="0"/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2.</a:t>
            </a:r>
          </a:p>
          <a:p>
            <a:pPr algn="ctr"/>
            <a:r>
              <a:rPr lang="th-TH" sz="2900" b="1" dirty="0">
                <a:latin typeface="DilleniaUPC" pitchFamily="18" charset="-34"/>
                <a:cs typeface="DilleniaUPC" pitchFamily="18" charset="-34"/>
              </a:rPr>
              <a:t>โกรธ (</a:t>
            </a:r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anger)</a:t>
            </a:r>
            <a:endParaRPr lang="th-TH" sz="29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4314601" y="3144188"/>
            <a:ext cx="1320642" cy="129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2" tIns="40816" rIns="81632" bIns="40816">
            <a:spAutoFit/>
          </a:bodyPr>
          <a:lstStyle/>
          <a:p>
            <a:pPr algn="ctr" eaLnBrk="0" hangingPunct="0"/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3.</a:t>
            </a:r>
          </a:p>
          <a:p>
            <a:pPr algn="ctr"/>
            <a:r>
              <a:rPr lang="th-TH" sz="2900" b="1" dirty="0">
                <a:latin typeface="DilleniaUPC" pitchFamily="18" charset="-34"/>
                <a:cs typeface="DilleniaUPC" pitchFamily="18" charset="-34"/>
              </a:rPr>
              <a:t>ต่อรอง </a:t>
            </a:r>
            <a:r>
              <a:rPr lang="th-TH" sz="2100" b="1" dirty="0">
                <a:latin typeface="DilleniaUPC" pitchFamily="18" charset="-34"/>
                <a:cs typeface="DilleniaUPC" pitchFamily="18" charset="-34"/>
              </a:rPr>
              <a:t>(</a:t>
            </a:r>
            <a:r>
              <a:rPr lang="en-US" sz="2100" b="1" dirty="0">
                <a:latin typeface="DilleniaUPC" pitchFamily="18" charset="-34"/>
                <a:cs typeface="DilleniaUPC" pitchFamily="18" charset="-34"/>
              </a:rPr>
              <a:t>bargaining</a:t>
            </a:r>
            <a:endParaRPr lang="en-US" altLang="zh-CN" sz="2100" b="1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DilleniaUPC" pitchFamily="18" charset="-34"/>
              <a:ea typeface="SimSun" pitchFamily="2" charset="-122"/>
              <a:cs typeface="DilleniaUPC" pitchFamily="18" charset="-34"/>
            </a:endParaRPr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5889369" y="2956504"/>
            <a:ext cx="1320642" cy="129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2" tIns="40816" rIns="81632" bIns="40816">
            <a:spAutoFit/>
          </a:bodyPr>
          <a:lstStyle/>
          <a:p>
            <a:pPr algn="ctr" eaLnBrk="0" hangingPunct="0"/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4.</a:t>
            </a:r>
          </a:p>
          <a:p>
            <a:pPr algn="ctr"/>
            <a:r>
              <a:rPr lang="th-TH" sz="2900" b="1" dirty="0">
                <a:latin typeface="DilleniaUPC" pitchFamily="18" charset="-34"/>
                <a:cs typeface="DilleniaUPC" pitchFamily="18" charset="-34"/>
              </a:rPr>
              <a:t>ซึมเศร้า </a:t>
            </a:r>
            <a:r>
              <a:rPr lang="th-TH" sz="2100" b="1" dirty="0">
                <a:latin typeface="DilleniaUPC" pitchFamily="18" charset="-34"/>
                <a:cs typeface="DilleniaUPC" pitchFamily="18" charset="-34"/>
              </a:rPr>
              <a:t>(</a:t>
            </a:r>
            <a:r>
              <a:rPr lang="en-US" sz="2100" b="1" dirty="0">
                <a:latin typeface="DilleniaUPC" pitchFamily="18" charset="-34"/>
                <a:cs typeface="DilleniaUPC" pitchFamily="18" charset="-34"/>
              </a:rPr>
              <a:t>depression)</a:t>
            </a:r>
            <a:endParaRPr lang="th-TH" sz="21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7453700" y="2727905"/>
            <a:ext cx="1320642" cy="13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2" tIns="40816" rIns="81632" bIns="40816">
            <a:spAutoFit/>
          </a:bodyPr>
          <a:lstStyle/>
          <a:p>
            <a:pPr algn="ctr" eaLnBrk="0" hangingPunct="0"/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5.</a:t>
            </a:r>
          </a:p>
          <a:p>
            <a:pPr algn="ctr"/>
            <a:r>
              <a:rPr lang="th-TH" sz="2900" b="1" dirty="0">
                <a:latin typeface="DilleniaUPC" pitchFamily="18" charset="-34"/>
                <a:cs typeface="DilleniaUPC" pitchFamily="18" charset="-34"/>
              </a:rPr>
              <a:t>ยอมรับ </a:t>
            </a:r>
            <a:r>
              <a:rPr lang="th-TH" b="1" dirty="0">
                <a:latin typeface="DilleniaUPC" pitchFamily="18" charset="-34"/>
                <a:cs typeface="DilleniaUPC" pitchFamily="18" charset="-34"/>
              </a:rPr>
              <a:t>(</a:t>
            </a:r>
            <a:r>
              <a:rPr lang="en-US" b="1" dirty="0">
                <a:latin typeface="DilleniaUPC" pitchFamily="18" charset="-34"/>
                <a:cs typeface="DilleniaUPC" pitchFamily="18" charset="-34"/>
              </a:rPr>
              <a:t>acceptance)</a:t>
            </a:r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1195661" y="992079"/>
            <a:ext cx="5797853" cy="1682867"/>
          </a:xfrm>
          <a:prstGeom prst="rect">
            <a:avLst/>
          </a:prstGeom>
        </p:spPr>
        <p:txBody>
          <a:bodyPr wrap="square" lIns="81632" tIns="40816" rIns="81632" bIns="40816">
            <a:spAutoFit/>
          </a:bodyPr>
          <a:lstStyle/>
          <a:p>
            <a:pPr algn="l"/>
            <a:r>
              <a:rPr lang="th-TH" sz="2600" b="1" dirty="0">
                <a:latin typeface="DilleniaUPC" pitchFamily="18" charset="-34"/>
                <a:cs typeface="DilleniaUPC" pitchFamily="18" charset="-34"/>
              </a:rPr>
              <a:t>   การสูญเสียหรือได้รับข่าวร้ายมักจะมีปฏิกิริยาทางจิตวิทยาเกิดขึ้นมากน้อยแล้วแต่บุคคล </a:t>
            </a:r>
            <a:r>
              <a:rPr lang="en-US" sz="2600" b="1" dirty="0">
                <a:latin typeface="DilleniaUPC" pitchFamily="18" charset="-34"/>
                <a:cs typeface="DilleniaUPC" pitchFamily="18" charset="-34"/>
              </a:rPr>
              <a:t>Elisabeth </a:t>
            </a:r>
            <a:r>
              <a:rPr lang="en-US" sz="2600" b="1" dirty="0" err="1">
                <a:latin typeface="DilleniaUPC" pitchFamily="18" charset="-34"/>
                <a:cs typeface="DilleniaUPC" pitchFamily="18" charset="-34"/>
              </a:rPr>
              <a:t>Kubler</a:t>
            </a:r>
            <a:r>
              <a:rPr lang="en-US" sz="2600" b="1" dirty="0">
                <a:latin typeface="DilleniaUPC" pitchFamily="18" charset="-34"/>
                <a:cs typeface="DilleniaUPC" pitchFamily="18" charset="-34"/>
              </a:rPr>
              <a:t>-Ross </a:t>
            </a:r>
            <a:r>
              <a:rPr lang="th-TH" sz="2600" b="1" dirty="0">
                <a:latin typeface="DilleniaUPC" pitchFamily="18" charset="-34"/>
                <a:cs typeface="DilleniaUPC" pitchFamily="18" charset="-34"/>
              </a:rPr>
              <a:t>    แบ่งปฏิกิริยาของความเศร้าโศก (</a:t>
            </a:r>
            <a:r>
              <a:rPr lang="en-US" sz="2600" b="1" dirty="0">
                <a:latin typeface="DilleniaUPC" pitchFamily="18" charset="-34"/>
                <a:cs typeface="DilleniaUPC" pitchFamily="18" charset="-34"/>
              </a:rPr>
              <a:t>stage of grief)</a:t>
            </a:r>
            <a:r>
              <a:rPr lang="th-TH" sz="2600" b="1" dirty="0">
                <a:latin typeface="DilleniaUPC" pitchFamily="18" charset="-34"/>
                <a:cs typeface="DilleniaUPC" pitchFamily="18" charset="-34"/>
              </a:rPr>
              <a:t> หรือปฏิกิริยาต่อข่าวร้ายเป็น </a:t>
            </a:r>
            <a:r>
              <a:rPr lang="en-US" sz="2600" b="1" dirty="0">
                <a:latin typeface="DilleniaUPC" pitchFamily="18" charset="-34"/>
                <a:cs typeface="DilleniaUPC" pitchFamily="18" charset="-34"/>
              </a:rPr>
              <a:t>5</a:t>
            </a:r>
            <a:r>
              <a:rPr lang="th-TH" sz="2600" b="1" dirty="0">
                <a:latin typeface="DilleniaUPC" pitchFamily="18" charset="-34"/>
                <a:cs typeface="DilleniaUPC" pitchFamily="18" charset="-34"/>
              </a:rPr>
              <a:t> ระยะ ได้แก่ </a:t>
            </a: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1195662" y="3701229"/>
            <a:ext cx="1320642" cy="14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2" tIns="40816" rIns="81632" bIns="40816">
            <a:spAutoFit/>
          </a:bodyPr>
          <a:lstStyle/>
          <a:p>
            <a:pPr eaLnBrk="0"/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1.</a:t>
            </a:r>
          </a:p>
          <a:p>
            <a:pPr eaLnBrk="0"/>
            <a:r>
              <a:rPr lang="th-TH" sz="2900" b="1" dirty="0">
                <a:latin typeface="DilleniaUPC" pitchFamily="18" charset="-34"/>
                <a:cs typeface="DilleniaUPC" pitchFamily="18" charset="-34"/>
              </a:rPr>
              <a:t>ปฏิเสธ (</a:t>
            </a:r>
            <a:r>
              <a:rPr lang="en-US" sz="2900" b="1" dirty="0">
                <a:latin typeface="DilleniaUPC" pitchFamily="18" charset="-34"/>
                <a:cs typeface="DilleniaUPC" pitchFamily="18" charset="-34"/>
              </a:rPr>
              <a:t>denial)</a:t>
            </a:r>
            <a:endParaRPr lang="th-TH" altLang="th-TH" sz="29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4" name="Freeform 3"/>
          <p:cNvSpPr>
            <a:spLocks/>
          </p:cNvSpPr>
          <p:nvPr/>
        </p:nvSpPr>
        <p:spPr bwMode="gray">
          <a:xfrm>
            <a:off x="2062333" y="2889194"/>
            <a:ext cx="907941" cy="54657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81632" tIns="40816" rIns="81632" bIns="40816"/>
          <a:lstStyle/>
          <a:p>
            <a:endParaRPr lang="th-TH" sz="1400" dirty="0"/>
          </a:p>
        </p:txBody>
      </p:sp>
      <p:sp>
        <p:nvSpPr>
          <p:cNvPr id="56" name="Freeform 3"/>
          <p:cNvSpPr>
            <a:spLocks/>
          </p:cNvSpPr>
          <p:nvPr/>
        </p:nvSpPr>
        <p:spPr bwMode="gray">
          <a:xfrm>
            <a:off x="3478525" y="2648969"/>
            <a:ext cx="907941" cy="54657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81632" tIns="40816" rIns="81632" bIns="40816"/>
          <a:lstStyle/>
          <a:p>
            <a:endParaRPr lang="th-TH" sz="1400" dirty="0"/>
          </a:p>
        </p:txBody>
      </p:sp>
      <p:sp>
        <p:nvSpPr>
          <p:cNvPr id="57" name="Freeform 3"/>
          <p:cNvSpPr>
            <a:spLocks/>
          </p:cNvSpPr>
          <p:nvPr/>
        </p:nvSpPr>
        <p:spPr bwMode="gray">
          <a:xfrm>
            <a:off x="6756040" y="2188701"/>
            <a:ext cx="907941" cy="54657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81632" tIns="40816" rIns="81632" bIns="40816"/>
          <a:lstStyle/>
          <a:p>
            <a:endParaRPr lang="th-TH" sz="1400" dirty="0"/>
          </a:p>
        </p:txBody>
      </p:sp>
      <p:pic>
        <p:nvPicPr>
          <p:cNvPr id="52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5333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เมฆ 4"/>
          <p:cNvSpPr/>
          <p:nvPr/>
        </p:nvSpPr>
        <p:spPr>
          <a:xfrm>
            <a:off x="4065694" y="4523140"/>
            <a:ext cx="5078306" cy="44941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080230" y="1497933"/>
            <a:ext cx="7238437" cy="2961891"/>
          </a:xfrm>
        </p:spPr>
        <p:txBody>
          <a:bodyPr>
            <a:noAutofit/>
          </a:bodyPr>
          <a:lstStyle/>
          <a:p>
            <a:pPr algn="l"/>
            <a:r>
              <a:rPr lang="th-TH" sz="41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</a:t>
            </a: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คุณครูได้รับมอบหมายให้เป็นผู้แจ้งแม่ </a:t>
            </a:r>
            <a:r>
              <a:rPr lang="th-TH" sz="3800" b="1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ดช</a:t>
            </a:r>
            <a: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.ก้อง   ว่า มีพฤติกรรมเกเร ไม่เข้าห้องเรียน ไม่ส่งการบ้าน และสูบบุหรี่กับกลุ่มเพื่อนนอกโรงเรียน คุณครูจะมีวิธีการแจ้งอย่างไร จึงจะลดความรุนแรงของปฏิกิริยา 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3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17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</a:t>
            </a:r>
            <a:br>
              <a:rPr lang="th-TH" sz="38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th-TH" sz="4500" b="1" dirty="0">
              <a:solidFill>
                <a:srgbClr val="FF0000"/>
              </a:solidFill>
              <a:latin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316" y="-55086"/>
            <a:ext cx="6531351" cy="1988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125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Q16 ?</a:t>
            </a:r>
            <a:endParaRPr lang="th-TH" sz="3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11329" y="4455700"/>
            <a:ext cx="4176324" cy="688900"/>
          </a:xfrm>
          <a:prstGeom prst="rect">
            <a:avLst/>
          </a:prstGeom>
        </p:spPr>
        <p:txBody>
          <a:bodyPr wrap="none" lIns="57398" tIns="28699" rIns="57398" bIns="28699">
            <a:spAutoFit/>
          </a:bodyPr>
          <a:lstStyle/>
          <a:p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ตอบได้รับไปเลย 3</a:t>
            </a:r>
            <a:r>
              <a:rPr lang="en-US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4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000 บาท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245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1179749" y="1242696"/>
            <a:ext cx="6753285" cy="3511813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1.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รู้จักข่าวร้าย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                                               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(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เข้าใจอาการและโรคที่ทำให้เด็กมีปัญหาการเรียน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)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2.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รู้ใจผู้รับข่าว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                                             (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ผู้ปกครองรู้จักโรคเหล่านี้หรือไม่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เข้าใจว่าเป็นอย่างไร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จะทำให้เด็กเป็นอย่างไร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ต้องการรับฟังข้อมูลหรือไม่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มากน้อยแค่ไหน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)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3.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บอกเล่าอย่างสุภาพ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                                         (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แจ้งข่าวด้วยท่าทีสุภาพ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นุ่มนวล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ใส่ใจความรู้สึกของผู้ฟัง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)</a:t>
            </a:r>
          </a:p>
        </p:txBody>
      </p:sp>
      <p:sp>
        <p:nvSpPr>
          <p:cNvPr id="7" name="Shape 741"/>
          <p:cNvSpPr txBox="1">
            <a:spLocks noGrp="1"/>
          </p:cNvSpPr>
          <p:nvPr>
            <p:ph type="title"/>
          </p:nvPr>
        </p:nvSpPr>
        <p:spPr>
          <a:xfrm>
            <a:off x="1331641" y="255400"/>
            <a:ext cx="6598097" cy="936836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สื่อสารข่าวร้าย</a:t>
            </a: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5 </a:t>
            </a: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ขั้นตอนในการแจ้งข่าวร้าย</a:t>
            </a:r>
            <a:endParaRPr lang="en-US" sz="41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447797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977227" y="1280669"/>
            <a:ext cx="7594594" cy="3767212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75807"/>
              <a:buNone/>
            </a:pP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4.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พร้อมรับปฏิกิริยา</a:t>
            </a: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75807"/>
              <a:buFont typeface="Courier New" pitchFamily="49" charset="0"/>
              <a:buChar char="o"/>
            </a:pP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1883"/>
              </a:spcBef>
              <a:buClr>
                <a:srgbClr val="000000"/>
              </a:buClr>
              <a:buSzPct val="75807"/>
              <a:buNone/>
            </a:pP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5.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นำพาหาทางออก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ชี้แจงแหล่งสนับสนุนช่วยเหลือ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พร้อมร่วมเป็นทีมเดียวกันในการแก้ปัญหา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ผู้ปกครองไม่โดดเดี่ยว</a:t>
            </a:r>
            <a:endParaRPr lang="en-US" sz="2500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" name="Shape 741"/>
          <p:cNvSpPr txBox="1">
            <a:spLocks noGrp="1"/>
          </p:cNvSpPr>
          <p:nvPr>
            <p:ph type="title"/>
          </p:nvPr>
        </p:nvSpPr>
        <p:spPr>
          <a:xfrm>
            <a:off x="1230380" y="255400"/>
            <a:ext cx="6598097" cy="936836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สื่อสารข่าวร้าย</a:t>
            </a: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5 </a:t>
            </a: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ขั้นตอนในการแจ้งข่าวร้าย</a:t>
            </a:r>
            <a:endParaRPr lang="en-US" sz="41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86536" y="1797898"/>
            <a:ext cx="7238437" cy="827400"/>
          </a:xfrm>
          <a:prstGeom prst="rect">
            <a:avLst/>
          </a:prstGeom>
        </p:spPr>
        <p:txBody>
          <a:bodyPr wrap="square" lIns="57398" tIns="28699" rIns="57398" bIns="28699">
            <a:spAutoFit/>
          </a:bodyPr>
          <a:lstStyle/>
          <a:p>
            <a:pPr marL="406570" lvl="2" indent="0" algn="l">
              <a:spcBef>
                <a:spcPts val="1883"/>
              </a:spcBef>
              <a:buClr>
                <a:srgbClr val="000000"/>
              </a:buClr>
              <a:buSzPct val="75807"/>
            </a:pP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ปฏิเสธ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ยอมรับการปฏิเสธ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รับฟังมุมมอง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/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เหตุผลที่เห็นต่างกัน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หาจังหวะ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ให้ข้อมูลเพิ่มเติม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ไม่เถียง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ไม่ทะเลาะ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							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84794" y="2557357"/>
            <a:ext cx="6936396" cy="827400"/>
          </a:xfrm>
          <a:prstGeom prst="rect">
            <a:avLst/>
          </a:prstGeom>
        </p:spPr>
        <p:txBody>
          <a:bodyPr wrap="square" lIns="57398" tIns="28699" rIns="57398" bIns="28699">
            <a:spAutoFit/>
          </a:bodyPr>
          <a:lstStyle/>
          <a:p>
            <a:pPr marL="406570" lvl="2" indent="0" algn="l">
              <a:spcBef>
                <a:spcPts val="1883"/>
              </a:spcBef>
              <a:buClr>
                <a:srgbClr val="000000"/>
              </a:buClr>
              <a:buSzPct val="75807"/>
            </a:pP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โกรธ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รับฟังว่าโกรธเรื่องอะไร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รับฟังมุมมอง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/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เหตุผลที่เห็นต่างกัน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หาจังหวะให้ข้อมูลเพิ่มเติม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ไม่เถียง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ไม่ทะเลาะ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					    	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84794" y="3240871"/>
            <a:ext cx="7138918" cy="827400"/>
          </a:xfrm>
          <a:prstGeom prst="rect">
            <a:avLst/>
          </a:prstGeom>
        </p:spPr>
        <p:txBody>
          <a:bodyPr wrap="square" lIns="57398" tIns="28699" rIns="57398" bIns="28699">
            <a:spAutoFit/>
          </a:bodyPr>
          <a:lstStyle/>
          <a:p>
            <a:pPr marL="406570" lvl="2" indent="0" algn="l">
              <a:spcBef>
                <a:spcPts val="1883"/>
              </a:spcBef>
              <a:buClr>
                <a:srgbClr val="000000"/>
              </a:buClr>
              <a:buSzPct val="75807"/>
            </a:pP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ต่อรอง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รับฟังทางเลือกในใจผู้ฟัง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ช่วยวิเคราะห์ข้อดีข้อเสีย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ให้โอกาสตัดสินใจโดยอิสระ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										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84794" y="3983181"/>
            <a:ext cx="6987026" cy="442679"/>
          </a:xfrm>
          <a:prstGeom prst="rect">
            <a:avLst/>
          </a:prstGeom>
        </p:spPr>
        <p:txBody>
          <a:bodyPr wrap="square" lIns="57398" tIns="28699" rIns="57398" bIns="28699">
            <a:spAutoFit/>
          </a:bodyPr>
          <a:lstStyle/>
          <a:p>
            <a:pPr marL="406570" lvl="2" indent="0" algn="l">
              <a:spcBef>
                <a:spcPts val="1883"/>
              </a:spcBef>
              <a:buClr>
                <a:srgbClr val="000000"/>
              </a:buClr>
              <a:buSzPct val="75807"/>
            </a:pP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ซึมเศร้า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ให้กำลังใจ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ช่วยหาทางออก</a:t>
            </a:r>
            <a:r>
              <a:rPr lang="en-US" sz="25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พร้อมสนับสนุนช่วยเหลือ</a:t>
            </a:r>
            <a:endParaRPr lang="en-US" sz="2500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10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1291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842525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>
            <a:spLocks noGrp="1"/>
          </p:cNvSpPr>
          <p:nvPr>
            <p:ph type="title"/>
          </p:nvPr>
        </p:nvSpPr>
        <p:spPr>
          <a:xfrm>
            <a:off x="926596" y="1128779"/>
            <a:ext cx="7086544" cy="1547722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400" b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ลูกศิษย์ที่ห่วงใย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87" y="2701664"/>
            <a:ext cx="2987207" cy="2126486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23" y="2822384"/>
            <a:ext cx="3341622" cy="1885045"/>
          </a:xfrm>
          <a:prstGeom prst="rect">
            <a:avLst/>
          </a:prstGeom>
        </p:spPr>
      </p:pic>
      <p:pic>
        <p:nvPicPr>
          <p:cNvPr id="7" name="Shape 10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637203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1230379" y="1166750"/>
            <a:ext cx="7376096" cy="3625732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248326" indent="-248326">
              <a:spcBef>
                <a:spcPts val="0"/>
              </a:spcBef>
              <a:buClr>
                <a:srgbClr val="000000"/>
              </a:buClr>
              <a:buSzPct val="75093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ทบทวนถึงนักเรียนที่รับผิดชอบและมีปัญหาพฤติกรรมที่น่าห่วงใย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248326" indent="-248326">
              <a:spcBef>
                <a:spcPts val="2322"/>
              </a:spcBef>
              <a:buClr>
                <a:srgbClr val="000000"/>
              </a:buClr>
              <a:buSzPct val="75093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แบ่งกลุ่มย่อย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4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คน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แลกเปลี่ยนประสบการณ์ในการปรับพฤติกรรมลูกศิษย์ที่ห่วงใยว่</a:t>
            </a:r>
            <a:r>
              <a:rPr lang="th-TH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า														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ที่ผ่านมาเคยใช้วิธีใดบ้าง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? 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ได้ผลหรือไม่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?  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อย่างไร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?</a:t>
            </a:r>
          </a:p>
          <a:p>
            <a:pPr marL="248326" indent="-248326">
              <a:spcBef>
                <a:spcPts val="2322"/>
              </a:spcBef>
              <a:buClr>
                <a:srgbClr val="000000"/>
              </a:buClr>
              <a:buSzPct val="75093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กลุ่มย่อยเลือกกรณีศึกษาเด็กนักเรียนที่มีปัญหาพฤติกรรม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1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ราย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ช่วยกันอภิปรายว่าจากสิ่งที่ได้เรียนรู้มา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จะสามารถนำไปแก้ไขปัญหาพฤติกรรมของเด็กรายนี้ได้อย่างไรบ้าง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เขียนสิ่งที่ต้องการปรับเปลี่ยน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5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ข้อ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78" name="Shape 778"/>
          <p:cNvSpPr txBox="1">
            <a:spLocks noGrp="1"/>
          </p:cNvSpPr>
          <p:nvPr>
            <p:ph type="title"/>
          </p:nvPr>
        </p:nvSpPr>
        <p:spPr>
          <a:xfrm>
            <a:off x="1584794" y="293373"/>
            <a:ext cx="6398976" cy="717903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5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ลูกศิษย์ที่ห่วงใย</a:t>
            </a:r>
            <a:endParaRPr lang="en-US" sz="5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994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xfrm>
            <a:off x="1653706" y="255399"/>
            <a:ext cx="6196453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วงจรปัญหา</a:t>
            </a:r>
            <a:r>
              <a:rPr sz="5500" b="1" dirty="0" err="1">
                <a:latin typeface="DilleniaUPC" pitchFamily="18" charset="-34"/>
                <a:cs typeface="DilleniaUPC" pitchFamily="18" charset="-34"/>
              </a:rPr>
              <a:t>เมื่อไม่ใช้</a:t>
            </a:r>
            <a:r>
              <a:rPr sz="5500" b="1" dirty="0">
                <a:latin typeface="DilleniaUPC" pitchFamily="18" charset="-34"/>
                <a:cs typeface="DilleniaUPC" pitchFamily="18" charset="-34"/>
              </a:rPr>
              <a:t> 3ส...</a:t>
            </a:r>
          </a:p>
        </p:txBody>
      </p:sp>
      <p:pic>
        <p:nvPicPr>
          <p:cNvPr id="348" name="image.png"/>
          <p:cNvPicPr>
            <a:picLocks noChangeAspect="1"/>
          </p:cNvPicPr>
          <p:nvPr/>
        </p:nvPicPr>
        <p:blipFill>
          <a:blip r:embed="rId2"/>
          <a:srcRect l="18124" t="30000" r="19061" b="16250"/>
          <a:stretch>
            <a:fillRect/>
          </a:stretch>
        </p:blipFill>
        <p:spPr>
          <a:xfrm>
            <a:off x="1169680" y="1318643"/>
            <a:ext cx="7239128" cy="348430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คูณ 1"/>
          <p:cNvSpPr/>
          <p:nvPr/>
        </p:nvSpPr>
        <p:spPr>
          <a:xfrm>
            <a:off x="1483533" y="4224351"/>
            <a:ext cx="1873333" cy="392309"/>
          </a:xfrm>
          <a:prstGeom prst="mathMultiply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6192180" y="3379707"/>
            <a:ext cx="2075855" cy="5260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รู้สึกดีกับตนเอง</a:t>
            </a:r>
          </a:p>
        </p:txBody>
      </p:sp>
      <p:sp>
        <p:nvSpPr>
          <p:cNvPr id="8" name="คูณ 7"/>
          <p:cNvSpPr/>
          <p:nvPr/>
        </p:nvSpPr>
        <p:spPr>
          <a:xfrm>
            <a:off x="5928838" y="4156724"/>
            <a:ext cx="1873333" cy="392309"/>
          </a:xfrm>
          <a:prstGeom prst="mathMultiply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685874" y="1886140"/>
            <a:ext cx="2164284" cy="495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พฤติกรรมดีเพิ่มขึ้น</a:t>
            </a:r>
          </a:p>
        </p:txBody>
      </p:sp>
      <p:sp>
        <p:nvSpPr>
          <p:cNvPr id="10" name="คูณ 9"/>
          <p:cNvSpPr/>
          <p:nvPr/>
        </p:nvSpPr>
        <p:spPr>
          <a:xfrm>
            <a:off x="6501393" y="2598214"/>
            <a:ext cx="1873333" cy="392309"/>
          </a:xfrm>
          <a:prstGeom prst="mathMultiply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500">
              <a:solidFill>
                <a:srgbClr val="FFFFFF"/>
              </a:solidFill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586660" y="3487206"/>
            <a:ext cx="1898299" cy="495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สื่อสารจากใจ</a:t>
            </a:r>
          </a:p>
        </p:txBody>
      </p:sp>
      <p:pic>
        <p:nvPicPr>
          <p:cNvPr id="12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/>
      <p:bldP spid="10" grpId="0" animBg="1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1078487" y="1242696"/>
            <a:ext cx="7339698" cy="3587759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251116" indent="-251116">
              <a:spcBef>
                <a:spcPts val="0"/>
              </a:spcBef>
              <a:buClr>
                <a:srgbClr val="000000"/>
              </a:buClr>
              <a:buSzPct val="75914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ตัวแทนแต่ละกลุ่มย่อยนำเสนอแนวทางการดูแลกรณีศึกษา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ที่สรุปมาได้ในกลุ่มใหญ่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251116" indent="-251116">
              <a:spcBef>
                <a:spcPts val="2322"/>
              </a:spcBef>
              <a:buClr>
                <a:srgbClr val="000000"/>
              </a:buClr>
              <a:buSzPct val="75914"/>
              <a:buFont typeface="Helvetica Neue"/>
              <a:buChar char="•"/>
            </a:pP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แสดงบทบาทสมมุติ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(role play) 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ก่อนและหลัง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ปรับปรุงเทคนิค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การปรับพฤติกรรม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(before &amp; after) </a:t>
            </a:r>
          </a:p>
          <a:p>
            <a:pPr marL="251116" indent="-251116">
              <a:spcBef>
                <a:spcPts val="2322"/>
              </a:spcBef>
              <a:buClr>
                <a:srgbClr val="000000"/>
              </a:buClr>
              <a:buSzPct val="75914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ตัวแทนแต่ละกลุ่มใหญ่นำเสนอแนวทางการดูแลที่สรุปมาได้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ในห้องรวม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และทดลองแสดงบทบาทสมมุติ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(role play)       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ก่อนและหลังปรับปรุงเทคนิคการปรับพฤติกรรม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(before &amp; after)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โดยไม่จำกัดจำนวนสมาชิก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กลุ่มละ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10 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นาที</a:t>
            </a:r>
            <a:endParaRPr lang="en-US" sz="3000" b="1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" name="Shape 778"/>
          <p:cNvSpPr txBox="1">
            <a:spLocks noGrp="1"/>
          </p:cNvSpPr>
          <p:nvPr>
            <p:ph type="title"/>
          </p:nvPr>
        </p:nvSpPr>
        <p:spPr>
          <a:xfrm>
            <a:off x="1382271" y="293373"/>
            <a:ext cx="6398976" cy="717903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5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ลูกศิษย์ที่ห่วงใย</a:t>
            </a:r>
            <a:endParaRPr lang="en-US" sz="5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421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137" y="521210"/>
            <a:ext cx="8809729" cy="2620135"/>
          </a:xfrm>
        </p:spPr>
        <p:txBody>
          <a:bodyPr>
            <a:no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จับเวลาการแสดงบทบาทสมมติ </a:t>
            </a:r>
            <a:br>
              <a:rPr lang="th-TH" b="1" dirty="0">
                <a:solidFill>
                  <a:srgbClr val="C0000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b="1" dirty="0">
                <a:solidFill>
                  <a:srgbClr val="C0000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ก่อน – หลัง ปรับปรุงเทคนิคการปรับพฤติกรรม</a:t>
            </a:r>
            <a:br>
              <a:rPr lang="th-TH" b="1" dirty="0">
                <a:solidFill>
                  <a:srgbClr val="C0000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b="1" dirty="0">
                <a:solidFill>
                  <a:srgbClr val="C0000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br>
              <a:rPr lang="th-TH" b="1" dirty="0">
                <a:solidFill>
                  <a:srgbClr val="C0000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b="1" dirty="0">
                <a:solidFill>
                  <a:srgbClr val="C0000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กลุ่มละ </a:t>
            </a:r>
            <a:r>
              <a:rPr lang="en-US" b="1" dirty="0">
                <a:solidFill>
                  <a:srgbClr val="C0000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10 </a:t>
            </a:r>
            <a:r>
              <a:rPr lang="th-TH" b="1" dirty="0">
                <a:solidFill>
                  <a:srgbClr val="C0000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นาที</a:t>
            </a:r>
            <a:endParaRPr lang="th-TH" sz="8700" b="1" dirty="0">
              <a:solidFill>
                <a:srgbClr val="C00000"/>
              </a:solidFill>
              <a:effectLst>
                <a:glow rad="101600">
                  <a:schemeClr val="bg2">
                    <a:lumMod val="90000"/>
                    <a:alpha val="60000"/>
                  </a:schemeClr>
                </a:glo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9" name="รูปภาพ 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127" y="3559049"/>
            <a:ext cx="2475598" cy="1426690"/>
          </a:xfrm>
          <a:prstGeom prst="rect">
            <a:avLst/>
          </a:prstGeom>
        </p:spPr>
      </p:pic>
      <p:pic>
        <p:nvPicPr>
          <p:cNvPr id="4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307491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title"/>
          </p:nvPr>
        </p:nvSpPr>
        <p:spPr>
          <a:xfrm>
            <a:off x="624008" y="699542"/>
            <a:ext cx="7692407" cy="2730735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0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รางวัลแด่คุณครูคนใหม่</a:t>
            </a:r>
            <a:endParaRPr lang="en-US" sz="104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86" y="3198677"/>
            <a:ext cx="5771891" cy="1784730"/>
          </a:xfrm>
          <a:prstGeom prst="rect">
            <a:avLst/>
          </a:prstGeom>
        </p:spPr>
      </p:pic>
      <p:pic>
        <p:nvPicPr>
          <p:cNvPr id="7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276765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title"/>
          </p:nvPr>
        </p:nvSpPr>
        <p:spPr>
          <a:xfrm>
            <a:off x="1524405" y="255399"/>
            <a:ext cx="6500238" cy="956612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รางวัลแด่คุณครูคนใหม่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เทคนิคการทำระบบให้คะแนน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6" name="ตัวยึดเนื้อหา 1"/>
          <p:cNvSpPr txBox="1">
            <a:spLocks/>
          </p:cNvSpPr>
          <p:nvPr/>
        </p:nvSpPr>
        <p:spPr>
          <a:xfrm>
            <a:off x="1255695" y="406108"/>
            <a:ext cx="7037657" cy="34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1">
              <a:buFont typeface="Wingdings 2" pitchFamily="18" charset="2"/>
              <a:buNone/>
            </a:pPr>
            <a:r>
              <a:rPr lang="th-TH" sz="34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หมายถึง ระบบการให้แรงเสริมกับพฤติกรรมที่เหมาะสม และลดแรงเสริมกับพฤติกรรมที่ไม่เหมาะสม</a:t>
            </a:r>
          </a:p>
        </p:txBody>
      </p:sp>
      <p:pic>
        <p:nvPicPr>
          <p:cNvPr id="7" name="Picture 8" descr="http://www.benwayschoolnj.com/wp-content/uploads/2011/11/Token-Economies-benway-school-n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602" y="2740245"/>
            <a:ext cx="2936576" cy="16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10" descr="http://1.bp.blogspot.com/_Dh6zVNozwBs/S7ABZS9RyII/AAAAAAAAAd8/3Mr3duy9vm8/s320/packer+wat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532" y="2685671"/>
            <a:ext cx="2953725" cy="170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1"/>
          <p:cNvSpPr txBox="1"/>
          <p:nvPr/>
        </p:nvSpPr>
        <p:spPr>
          <a:xfrm>
            <a:off x="825335" y="4508372"/>
            <a:ext cx="3815694" cy="211847"/>
          </a:xfrm>
          <a:prstGeom prst="rect">
            <a:avLst/>
          </a:prstGeom>
          <a:noFill/>
        </p:spPr>
        <p:txBody>
          <a:bodyPr wrap="square" lIns="57398" tIns="28699" rIns="57398" bIns="28699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th-TH" sz="1000" dirty="0">
                <a:latin typeface="DilleniaUPC" panose="02020603050405020304" pitchFamily="18" charset="-34"/>
                <a:cs typeface="DilleniaUPC" panose="02020603050405020304" pitchFamily="18" charset="-34"/>
              </a:rPr>
              <a:t>ที่มา </a:t>
            </a:r>
            <a:r>
              <a:rPr lang="en-US" sz="1000" dirty="0">
                <a:latin typeface="DilleniaUPC" panose="02020603050405020304" pitchFamily="18" charset="-34"/>
                <a:cs typeface="DilleniaUPC" panose="02020603050405020304" pitchFamily="18" charset="-34"/>
              </a:rPr>
              <a:t>: http://donnymollie.blogspot.com/2010/03/token-economy.html</a:t>
            </a:r>
            <a:endParaRPr lang="th-TH" sz="10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4831485" y="4509607"/>
            <a:ext cx="3480249" cy="211847"/>
          </a:xfrm>
          <a:prstGeom prst="rect">
            <a:avLst/>
          </a:prstGeom>
          <a:noFill/>
        </p:spPr>
        <p:txBody>
          <a:bodyPr wrap="square" lIns="57398" tIns="28699" rIns="57398" bIns="28699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th-TH" sz="1000" dirty="0">
                <a:latin typeface="DilleniaUPC" panose="02020603050405020304" pitchFamily="18" charset="-34"/>
                <a:cs typeface="DilleniaUPC" panose="02020603050405020304" pitchFamily="18" charset="-34"/>
              </a:rPr>
              <a:t>ที่มา </a:t>
            </a:r>
            <a:r>
              <a:rPr lang="en-US" sz="1000" dirty="0">
                <a:latin typeface="DilleniaUPC" panose="02020603050405020304" pitchFamily="18" charset="-34"/>
                <a:cs typeface="DilleniaUPC" panose="02020603050405020304" pitchFamily="18" charset="-34"/>
              </a:rPr>
              <a:t>: http://www.epochtimes.com/b5/11/11/4/n3420774.htm</a:t>
            </a:r>
            <a:endParaRPr lang="th-TH" sz="10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11" name="Shape 10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642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539552" y="1432561"/>
            <a:ext cx="7828003" cy="3315146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เมื่อเด็กทำพฤติกรรมที่</a:t>
            </a:r>
            <a:r>
              <a:rPr lang="en-US" sz="34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เหมาะสม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ในแต่ละครั้ง</a:t>
            </a:r>
            <a:endParaRPr lang="en-US" sz="34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4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ได้รับ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เครื่องหมายคะแนน</a:t>
            </a: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เพื่อสะสมไว้แลกรางวัลตามที่ตกลงไว้</a:t>
            </a:r>
            <a:endParaRPr lang="en-US" sz="34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>
              <a:buClr>
                <a:srgbClr val="000000"/>
              </a:buClr>
              <a:buFont typeface="Courier New" pitchFamily="49" charset="0"/>
              <a:buChar char="o"/>
            </a:pP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เมื่อเด็กทำพฤติกรรมที่</a:t>
            </a:r>
            <a:r>
              <a:rPr lang="en-US" sz="34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ไม่เหมาะสม</a:t>
            </a:r>
            <a:endParaRPr lang="en-US" sz="3400" b="1" u="sng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4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ถูกลงโทษ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โดยริบหรือหักลบเครื่องหมายคะแนน</a:t>
            </a: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ที่สะสมไว้</a:t>
            </a:r>
            <a:endParaRPr lang="en-US" sz="34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809" name="Shape 809"/>
          <p:cNvSpPr txBox="1">
            <a:spLocks noGrp="1"/>
          </p:cNvSpPr>
          <p:nvPr>
            <p:ph type="title"/>
          </p:nvPr>
        </p:nvSpPr>
        <p:spPr>
          <a:xfrm>
            <a:off x="1382271" y="407293"/>
            <a:ext cx="6348346" cy="793849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4100" b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เทคนิคการทำระบบให้คะแนน - หลักการ</a:t>
            </a: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263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>
            <a:spLocks noGrp="1"/>
          </p:cNvSpPr>
          <p:nvPr>
            <p:ph type="body" idx="1"/>
          </p:nvPr>
        </p:nvSpPr>
        <p:spPr>
          <a:xfrm>
            <a:off x="624008" y="1166751"/>
            <a:ext cx="8052447" cy="2822113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1.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กำหนดพฤติกรรมที่ต้องการให้เด็กทำ</a:t>
            </a:r>
            <a:endParaRPr lang="en-US" sz="34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-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เลือกพฤติกรรมที่ต้องการจะเปลี่ยน</a:t>
            </a: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(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ทั้งพฤติกรรมที่เหมาะสมและไม่เหมาะสม</a:t>
            </a: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)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-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ชัดเจน</a:t>
            </a: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และเจาะจง</a:t>
            </a: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เป็นรูปธรรม</a:t>
            </a:r>
            <a:endParaRPr lang="en-US" sz="34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819" name="Shape 819"/>
          <p:cNvSpPr txBox="1">
            <a:spLocks noGrp="1"/>
          </p:cNvSpPr>
          <p:nvPr>
            <p:ph type="title"/>
          </p:nvPr>
        </p:nvSpPr>
        <p:spPr>
          <a:xfrm>
            <a:off x="1686055" y="123478"/>
            <a:ext cx="6449607" cy="1049530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เทคนิคการทำระบบให้คะแนน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b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</a:b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วิธีการสร้างระบบคะแนน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820" name="Shape 8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857" y="3938777"/>
            <a:ext cx="6656778" cy="79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129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>
            <a:spLocks noGrp="1"/>
          </p:cNvSpPr>
          <p:nvPr>
            <p:ph type="body" idx="1"/>
          </p:nvPr>
        </p:nvSpPr>
        <p:spPr>
          <a:xfrm>
            <a:off x="683569" y="1147020"/>
            <a:ext cx="7632848" cy="2792882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 </a:t>
            </a: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2.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เครื่องหมายคะแนน</a:t>
            </a:r>
            <a:endParaRPr lang="en-US" sz="34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700" dirty="0" err="1">
                <a:solidFill>
                  <a:schemeClr val="bg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ll</a:t>
            </a:r>
            <a:b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</a:b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-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เลือกชนิดของเครื่องหมายคะแนนที่ต้องการใช้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เช่น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เงินของเล่น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เหรียญพลาสติก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ลูกแก้ว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สติ๊กเกอร์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ดาว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ตัวปั๊ม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ในเด็กเล็ก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ต้องเป็นสิ่งที่ปลอดภัย</a:t>
            </a:r>
            <a:endParaRPr lang="en-US" sz="3000" b="1" u="sng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829" name="Shape 8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163" y="3212436"/>
            <a:ext cx="1418496" cy="91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Shape 8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2354" y="4128642"/>
            <a:ext cx="5266012" cy="9121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819"/>
          <p:cNvSpPr txBox="1">
            <a:spLocks noGrp="1"/>
          </p:cNvSpPr>
          <p:nvPr>
            <p:ph type="title"/>
          </p:nvPr>
        </p:nvSpPr>
        <p:spPr>
          <a:xfrm>
            <a:off x="1600556" y="255400"/>
            <a:ext cx="6449607" cy="841662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เทคนิคการทำระบบให้คะแนน - </a:t>
            </a:r>
            <a:br>
              <a:rPr lang="en-US" sz="3800" b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</a:br>
            <a:r>
              <a:rPr lang="en-US" sz="3800" b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วิธีการสร้างระบบคะแนน</a:t>
            </a:r>
          </a:p>
        </p:txBody>
      </p:sp>
      <p:pic>
        <p:nvPicPr>
          <p:cNvPr id="8" name="Shape 10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440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>
            <a:spLocks noGrp="1"/>
          </p:cNvSpPr>
          <p:nvPr>
            <p:ph type="body" idx="1"/>
          </p:nvPr>
        </p:nvSpPr>
        <p:spPr>
          <a:xfrm>
            <a:off x="624008" y="1508509"/>
            <a:ext cx="7404376" cy="3404199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3.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การเลือกรางวัล</a:t>
            </a:r>
            <a:endParaRPr lang="en-US" sz="34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เลือก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รางวัลที่ดึงดูด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กระตุ้นให้เด็ก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              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ทำพฤติกรรมที่ดี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ไม่จำเป็นต้องเป็นสิ่งของ</a:t>
            </a:r>
            <a:endParaRPr lang="en-US" sz="3000" b="1" u="sng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2386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การเลือกรางวัลอาจเป็นจากการสังเกตหรือสอบถามจากเด็กโดยตรง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โดย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เป็นส</a:t>
            </a:r>
            <a:r>
              <a:rPr lang="th-TH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ิ่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งที่เหมาะสม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ไม่เป็นอันตราย</a:t>
            </a:r>
            <a:endParaRPr lang="en-US" sz="3000" b="1" u="sng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2386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-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อาจนำรางวัลมาตั้งโชว์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ให้เด็กเห็น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เพื่อเป็นแรงจูงใจให้เด็กพยายามเพิ่มขึ้น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839" name="Shape 8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5254" y="1508507"/>
            <a:ext cx="2126486" cy="1014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Shape 819"/>
          <p:cNvSpPr txBox="1">
            <a:spLocks noGrp="1"/>
          </p:cNvSpPr>
          <p:nvPr>
            <p:ph type="title"/>
          </p:nvPr>
        </p:nvSpPr>
        <p:spPr>
          <a:xfrm>
            <a:off x="1635424" y="123479"/>
            <a:ext cx="6449607" cy="1309084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เทคนิคการทำระบบให้คะแนน</a:t>
            </a:r>
            <a: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br>
              <a:rPr lang="en-US" sz="4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</a:br>
            <a:r>
              <a:rPr lang="en-US" sz="41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วิธีการสร้างระบบคะแนน</a:t>
            </a:r>
            <a:endParaRPr lang="en-US" sz="41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7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523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>
            <a:spLocks noGrp="1"/>
          </p:cNvSpPr>
          <p:nvPr>
            <p:ph type="body" idx="1"/>
          </p:nvPr>
        </p:nvSpPr>
        <p:spPr>
          <a:xfrm>
            <a:off x="1230379" y="1242698"/>
            <a:ext cx="7167596" cy="3404199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4.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เครื่องหมายคะแนนของแต่ละพฤติกรรม</a:t>
            </a:r>
            <a:endParaRPr lang="en-US" sz="34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- 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จำนวนเครื่องหมายคะแนนในแต่ละพฤติกรรมอาจไม่เท่ากัน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ขึ้นอยู่กับความยากง่ายของเด็กแต่ละคน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700" b="1" dirty="0">
                <a:solidFill>
                  <a:schemeClr val="bg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h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- การตั้งจำนวนเครื่องหมายคะแนนในแต่ละพฤติกรรม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ควรให้เด็กมีส่วนร่วมด้วย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1000" b="1" u="sng" dirty="0">
                <a:solidFill>
                  <a:schemeClr val="bg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j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-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ไม่ควรตั้งเป้าหมายไว้สูงเกินไป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จนทำให้เด็กรู้สึกว่ายากและ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หมดหวัง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หรือง่ายเกินไป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จนไม่เห็นความสำคัญและเบื่อเร็ว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" name="Shape 819"/>
          <p:cNvSpPr txBox="1">
            <a:spLocks noGrp="1"/>
          </p:cNvSpPr>
          <p:nvPr>
            <p:ph type="title"/>
          </p:nvPr>
        </p:nvSpPr>
        <p:spPr>
          <a:xfrm>
            <a:off x="1584794" y="123478"/>
            <a:ext cx="6449607" cy="1080120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เทคนิคการทำระบบให้คะแนน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b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</a:b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วิธีการสร้างระบบคะแนน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56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624008" y="1725214"/>
            <a:ext cx="7958717" cy="3404199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5.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ค่าคะแนนของรางวัล</a:t>
            </a:r>
            <a:endParaRPr lang="en-US" sz="34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4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-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เรียงลำดับ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จากราคาน้อยไปมากจากชิ้นเล็กไปชิ้นใหญ่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หรือจากจำนวนกิจกรรมน้อยไปมาก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11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	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ตั้งรางวัลหลายอย่าง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ะช่วยให้เด็กมีสิทธิ์แลกรางวัลได้เร็วขึ้นในคนที่ไม่สามารถรอคอยได้นานเพื่อให้เด็กไม่รู้สึกท้อแท้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และฝึกการรอคอยหากต้องการรางวัลใหญ่ขึ้น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" name="Shape 819"/>
          <p:cNvSpPr txBox="1">
            <a:spLocks noGrp="1"/>
          </p:cNvSpPr>
          <p:nvPr>
            <p:ph type="title"/>
          </p:nvPr>
        </p:nvSpPr>
        <p:spPr>
          <a:xfrm>
            <a:off x="1635424" y="293373"/>
            <a:ext cx="6449607" cy="1405000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4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เทคนิคการทำระบบให้คะแนน</a:t>
            </a:r>
            <a:r>
              <a:rPr lang="en-US" sz="4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br>
              <a:rPr lang="en-US" sz="4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</a:br>
            <a:r>
              <a:rPr lang="en-US" sz="4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วิธีการสร้างระบบคะแนน</a:t>
            </a:r>
            <a:endParaRPr lang="en-US" sz="4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79" y="1432561"/>
            <a:ext cx="1976583" cy="110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228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724073" y="1970059"/>
            <a:ext cx="2155579" cy="669727"/>
          </a:xfrm>
          <a:prstGeom prst="rect">
            <a:avLst/>
          </a:prstGeom>
          <a:solidFill>
            <a:srgbClr val="FFA3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พฤติกรรมดี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3504344" y="1710566"/>
            <a:ext cx="1419821" cy="565423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>
                <a:latin typeface="DilleniaUPC" pitchFamily="18" charset="-34"/>
                <a:cs typeface="DilleniaUPC" pitchFamily="18" charset="-34"/>
              </a:rPr>
              <a:t>เสริมแรง</a:t>
            </a:r>
          </a:p>
        </p:txBody>
      </p:sp>
      <p:sp>
        <p:nvSpPr>
          <p:cNvPr id="355" name="Shape 355"/>
          <p:cNvSpPr/>
          <p:nvPr/>
        </p:nvSpPr>
        <p:spPr>
          <a:xfrm flipV="1">
            <a:off x="2875271" y="2003949"/>
            <a:ext cx="620637" cy="31370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5364503" y="1710262"/>
            <a:ext cx="2918933" cy="566028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พฤติกรรมดีเพิ่มขึ้น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897986" y="2317856"/>
            <a:ext cx="576095" cy="30879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4850292" y="4366239"/>
            <a:ext cx="532659" cy="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4911240" y="3660895"/>
            <a:ext cx="453263" cy="30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724073" y="3564909"/>
            <a:ext cx="2155579" cy="669727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800" dirty="0" err="1">
                <a:latin typeface="DilleniaUPC" pitchFamily="18" charset="-34"/>
                <a:cs typeface="DilleniaUPC" pitchFamily="18" charset="-34"/>
              </a:rPr>
              <a:t>พฤติกรรมไม่ดี</a:t>
            </a:r>
            <a:endParaRPr sz="3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3482489" y="2522287"/>
            <a:ext cx="1463530" cy="491024"/>
          </a:xfrm>
          <a:prstGeom prst="rect">
            <a:avLst/>
          </a:prstGeom>
          <a:ln w="38100">
            <a:solidFill>
              <a:srgbClr val="01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>
                <a:latin typeface="DilleniaUPC" pitchFamily="18" charset="-34"/>
                <a:cs typeface="DilleniaUPC" pitchFamily="18" charset="-34"/>
              </a:rPr>
              <a:t>ลงโทษ</a:t>
            </a:r>
          </a:p>
        </p:txBody>
      </p:sp>
      <p:sp>
        <p:nvSpPr>
          <p:cNvPr id="364" name="Shape 364"/>
          <p:cNvSpPr/>
          <p:nvPr/>
        </p:nvSpPr>
        <p:spPr>
          <a:xfrm>
            <a:off x="5382952" y="2542379"/>
            <a:ext cx="2900484" cy="459990"/>
          </a:xfrm>
          <a:prstGeom prst="rect">
            <a:avLst/>
          </a:prstGeom>
          <a:ln w="38100">
            <a:solidFill>
              <a:srgbClr val="01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พฤติกรรมดีลดลง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65" name="Shape 365"/>
          <p:cNvSpPr/>
          <p:nvPr/>
        </p:nvSpPr>
        <p:spPr>
          <a:xfrm flipV="1">
            <a:off x="2875271" y="3641051"/>
            <a:ext cx="620637" cy="31370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3504344" y="3378185"/>
            <a:ext cx="1419821" cy="565423"/>
          </a:xfrm>
          <a:prstGeom prst="rect">
            <a:avLst/>
          </a:prstGeom>
          <a:ln w="38100">
            <a:solidFill>
              <a:srgbClr val="01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>
                <a:latin typeface="DilleniaUPC" pitchFamily="18" charset="-34"/>
                <a:cs typeface="DilleniaUPC" pitchFamily="18" charset="-34"/>
              </a:rPr>
              <a:t>เสริมแรง</a:t>
            </a:r>
          </a:p>
        </p:txBody>
      </p:sp>
      <p:sp>
        <p:nvSpPr>
          <p:cNvPr id="367" name="Shape 367"/>
          <p:cNvSpPr/>
          <p:nvPr/>
        </p:nvSpPr>
        <p:spPr>
          <a:xfrm>
            <a:off x="5375583" y="3378184"/>
            <a:ext cx="2963349" cy="566028"/>
          </a:xfrm>
          <a:prstGeom prst="rect">
            <a:avLst/>
          </a:prstGeom>
          <a:ln w="38100">
            <a:solidFill>
              <a:srgbClr val="01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solidFill>
                  <a:srgbClr val="01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พฤติกรรมไม่ดีเพิ่มขึ้น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2897744" y="3958686"/>
            <a:ext cx="576094" cy="30879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3482489" y="4109539"/>
            <a:ext cx="1463530" cy="491024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ลงโทษ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5375583" y="4109539"/>
            <a:ext cx="2986528" cy="491024"/>
          </a:xfrm>
          <a:prstGeom prst="rect">
            <a:avLst/>
          </a:prstGeom>
          <a:solidFill>
            <a:srgbClr val="B2BC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/>
          <a:lstStyle>
            <a:lvl1pPr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400" dirty="0" err="1">
                <a:latin typeface="DilleniaUPC" pitchFamily="18" charset="-34"/>
                <a:cs typeface="DilleniaUPC" pitchFamily="18" charset="-34"/>
              </a:rPr>
              <a:t>พฤติกรรมไม่ดีลดลง</a:t>
            </a:r>
            <a:endParaRPr sz="3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4" name="Shape 281"/>
          <p:cNvSpPr>
            <a:spLocks noGrp="1"/>
          </p:cNvSpPr>
          <p:nvPr>
            <p:ph type="title"/>
          </p:nvPr>
        </p:nvSpPr>
        <p:spPr>
          <a:xfrm>
            <a:off x="1391461" y="349024"/>
            <a:ext cx="6581981" cy="936836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defTabSz="220026">
              <a:defRPr sz="4800"/>
            </a:pPr>
            <a:r>
              <a:rPr sz="4500" b="1" dirty="0" err="1">
                <a:latin typeface="DilleniaUPC" pitchFamily="18" charset="-34"/>
                <a:cs typeface="DilleniaUPC" pitchFamily="18" charset="-34"/>
              </a:rPr>
              <a:t>ปัจจัยพื้นฐานในการปรับพฤติกรรมเด็ก</a:t>
            </a:r>
            <a:endParaRPr sz="45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5" name="Shape 360"/>
          <p:cNvSpPr/>
          <p:nvPr/>
        </p:nvSpPr>
        <p:spPr>
          <a:xfrm>
            <a:off x="4967637" y="2772375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sp>
        <p:nvSpPr>
          <p:cNvPr id="26" name="Shape 360"/>
          <p:cNvSpPr/>
          <p:nvPr/>
        </p:nvSpPr>
        <p:spPr>
          <a:xfrm>
            <a:off x="4918811" y="2004903"/>
            <a:ext cx="410767" cy="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1888" tIns="31888" rIns="31888" bIns="31888" anchor="ctr"/>
          <a:lstStyle/>
          <a:p>
            <a:pPr>
              <a:defRPr sz="2400"/>
            </a:pPr>
            <a:endParaRPr/>
          </a:p>
        </p:txBody>
      </p:sp>
      <p:pic>
        <p:nvPicPr>
          <p:cNvPr id="21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354" grpId="0" animBg="1"/>
      <p:bldP spid="355" grpId="0" animBg="1"/>
      <p:bldP spid="357" grpId="0" animBg="1"/>
      <p:bldP spid="358" grpId="0" animBg="1"/>
      <p:bldP spid="359" grpId="0" animBg="1"/>
      <p:bldP spid="360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25" grpId="0" animBg="1"/>
      <p:bldP spid="2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 txBox="1">
            <a:spLocks noGrp="1"/>
          </p:cNvSpPr>
          <p:nvPr>
            <p:ph type="body" idx="1"/>
          </p:nvPr>
        </p:nvSpPr>
        <p:spPr>
          <a:xfrm>
            <a:off x="1281010" y="1775573"/>
            <a:ext cx="6936396" cy="2772027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6.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ใบตารางคะแนนและของรางวัล</a:t>
            </a:r>
            <a:endParaRPr lang="en-US" sz="34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700" b="1" dirty="0">
                <a:solidFill>
                  <a:schemeClr val="bg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h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- ออกแบบใบตารางคะแนนและติดไว้ในที่ที่ทุกคน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มองเห็นชัดเจน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และ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ง่ายต่อการให้คะแนน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800" b="1" u="sng" dirty="0">
                <a:solidFill>
                  <a:schemeClr val="bg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k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ติดใบค่าคะแนนและรายการของรางวัลในที่ที่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มองเห็นชัดเจน</a:t>
            </a:r>
            <a:endParaRPr lang="en-US" sz="3000" b="1" u="sng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" name="Shape 819"/>
          <p:cNvSpPr txBox="1">
            <a:spLocks noGrp="1"/>
          </p:cNvSpPr>
          <p:nvPr>
            <p:ph type="title"/>
          </p:nvPr>
        </p:nvSpPr>
        <p:spPr>
          <a:xfrm>
            <a:off x="1584794" y="445265"/>
            <a:ext cx="6449607" cy="841662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เทคนิคการทำระบบให้คะแนน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b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</a:b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วิธีการสร้างระบบคะแนน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70" y="1207234"/>
            <a:ext cx="2023370" cy="1136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300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 uiExpand="1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>
            <a:spLocks noGrp="1"/>
          </p:cNvSpPr>
          <p:nvPr>
            <p:ph type="body" idx="1"/>
          </p:nvPr>
        </p:nvSpPr>
        <p:spPr>
          <a:xfrm>
            <a:off x="395536" y="1371853"/>
            <a:ext cx="8554094" cy="3404199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600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7.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สื่อสารกับเด็ก</a:t>
            </a:r>
            <a:endParaRPr lang="en-US" sz="700" b="1" dirty="0">
              <a:solidFill>
                <a:schemeClr val="bg1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600"/>
              </a:spcBef>
              <a:buClr>
                <a:srgbClr val="000000"/>
              </a:buClr>
              <a:buSzPct val="25000"/>
              <a:buNone/>
            </a:pP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- </a:t>
            </a:r>
            <a:r>
              <a:rPr lang="en-US" sz="28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อธิบายให้เด็กฟังอย่างละเอียด</a:t>
            </a:r>
            <a:r>
              <a:rPr lang="en-US" sz="28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       							</a:t>
            </a:r>
            <a:endParaRPr lang="en-US" sz="2800" b="1" u="sng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600"/>
              </a:spcBef>
              <a:buClr>
                <a:srgbClr val="000000"/>
              </a:buClr>
              <a:buSzPct val="25000"/>
              <a:buNone/>
            </a:pP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ถึงพฤติกรรมที่ต้องการให้เด็กทำและไม่ต้องการให้เด็กทำ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วิธีที่จะได้รับคะแนนหรือถูกหักคะแนน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และวิธีที่เด็กจะได้รับรางวัล</a:t>
            </a:r>
            <a:endParaRPr lang="en-US" sz="2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600"/>
              </a:spcBef>
              <a:buClr>
                <a:srgbClr val="000000"/>
              </a:buClr>
              <a:buSzPct val="25000"/>
              <a:buNone/>
            </a:pP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- </a:t>
            </a:r>
            <a:r>
              <a:rPr lang="en-US" sz="28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ให้คะแนนพร้อมคำชมทันทีทุกครั้ง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ที่เด็กทำพฤติกรรมที่เหมาะสมและกระตุ้นให้เด็กทำสม่ำเสมอ</a:t>
            </a:r>
          </a:p>
          <a:p>
            <a:pPr marL="0" indent="0">
              <a:spcBef>
                <a:spcPts val="600"/>
              </a:spcBef>
              <a:buClr>
                <a:srgbClr val="000000"/>
              </a:buClr>
              <a:buSzPct val="25000"/>
              <a:buNone/>
            </a:pP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- </a:t>
            </a:r>
            <a:r>
              <a:rPr lang="en-US" sz="28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เมื่อหักคะแนน</a:t>
            </a:r>
            <a:r>
              <a:rPr lang="en-US" sz="28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ต้องบอกว่าพฤติกรรมใดที่ทำให้โดนหักคะแนน</a:t>
            </a:r>
            <a:r>
              <a:rPr lang="en-US" sz="28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ต้องทำอย่างไรจึงจะไม่ถูกหัก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ต้องทำอย่างไรจึงจะสามารถได้คะแนนกลับคืนมา</a:t>
            </a:r>
            <a:endParaRPr lang="en-US" sz="2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8" name="Shape 819"/>
          <p:cNvSpPr txBox="1">
            <a:spLocks noGrp="1"/>
          </p:cNvSpPr>
          <p:nvPr>
            <p:ph type="title"/>
          </p:nvPr>
        </p:nvSpPr>
        <p:spPr>
          <a:xfrm>
            <a:off x="1599337" y="217426"/>
            <a:ext cx="6449607" cy="914163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เทคนิคการทำระบบให้คะแนน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b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</a:b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วิธีการสร้างระบบคะแนน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7" y="28601"/>
            <a:ext cx="1974594" cy="135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430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539552" y="1203598"/>
            <a:ext cx="8208912" cy="3607432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4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8. </a:t>
            </a:r>
            <a:r>
              <a:rPr lang="en-US" sz="34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การให้รางวัล</a:t>
            </a:r>
            <a:endParaRPr lang="en-US" sz="34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เลือก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ช่วงเวลา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สำหรับการแลกคะแนนกับรางวัล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700" b="1" dirty="0">
                <a:solidFill>
                  <a:schemeClr val="bg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h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-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ให้รางวัลพร้อมคำชมถึงความพยายาม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ของเด็ก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800" b="1" dirty="0">
                <a:solidFill>
                  <a:schemeClr val="bg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h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เมื่อเด็กทำพฤติกรรมที่กำหนดอย่างสม่ำเสมอแล้ว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ค่อยๆเพิ่มความยากในการทำคะแนน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แต่ยังคงคำชมในทุกครั้ง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จนยุติการให้คะแนนกับพฤติกรรมนั้นๆ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แต่ยังคงคำชมอยู่</a:t>
            </a:r>
            <a:endParaRPr lang="en-US" sz="3000" b="1" u="sng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800" b="1" u="sng" dirty="0">
                <a:solidFill>
                  <a:schemeClr val="bg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h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-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ค่อยๆปรับเปลี่ยนรางวัลเพื่อรักษาความสนใจและแรงจูงใจ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รวมถึงปรับค่าของคะแนนในการแลกของรางวัลเพื่อเพิ่มความท้าทาย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" name="Shape 819"/>
          <p:cNvSpPr txBox="1">
            <a:spLocks noGrp="1"/>
          </p:cNvSpPr>
          <p:nvPr>
            <p:ph type="title"/>
          </p:nvPr>
        </p:nvSpPr>
        <p:spPr>
          <a:xfrm>
            <a:off x="1635424" y="217427"/>
            <a:ext cx="6449607" cy="841662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เทคนิคการทำระบบให้คะแนน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 </a:t>
            </a:r>
            <a:b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</a:b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วิธีการสร้างระบบคะแนน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357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1584794" y="179455"/>
            <a:ext cx="6500238" cy="946566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เทคนิคการทำระบบคะแนน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สิ่งที่พึงปฏิบัติเวลา</a:t>
            </a:r>
            <a:r>
              <a:rPr lang="en-US" sz="3800" b="1" u="sng" dirty="0" err="1">
                <a:solidFill>
                  <a:srgbClr val="C0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ให้คะแนน</a:t>
            </a: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เด็ก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body" idx="1"/>
          </p:nvPr>
        </p:nvSpPr>
        <p:spPr>
          <a:xfrm>
            <a:off x="395536" y="1242696"/>
            <a:ext cx="8352928" cy="3625732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253907" indent="-253907">
              <a:spcBef>
                <a:spcPts val="0"/>
              </a:spcBef>
              <a:buClr>
                <a:srgbClr val="000000"/>
              </a:buClr>
              <a:buSzPct val="74431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ภาษากาย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74431"/>
              <a:buNone/>
            </a:pP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</a:t>
            </a:r>
            <a:r>
              <a:rPr lang="en-US" sz="6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f      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-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อยู่ใกล้ตัวเด็กในระยะที่สามารถแตะตัวเด็กได้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มองไปที่ตัวเด็กพร้อมกับยิ้มให้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เรียกเด็กให้หันมามอง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อาจลูบผ</a:t>
            </a:r>
            <a:r>
              <a:rPr lang="th-TH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หรือแผ่นหลังเบาๆ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ไปด้วย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ใช้น้ำเสียงที่อ่อนโยนนุ่มนวล</a:t>
            </a:r>
            <a:endParaRPr lang="en-US" sz="2500" b="1" dirty="0">
              <a:solidFill>
                <a:schemeClr val="bg1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253907" indent="-253907">
              <a:spcBef>
                <a:spcPts val="0"/>
              </a:spcBef>
              <a:buClr>
                <a:srgbClr val="000000"/>
              </a:buClr>
              <a:buSzPct val="74431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ภาษาพูด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74431"/>
              <a:buNone/>
            </a:pP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-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ชมเด็กตามหลักการชม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เช่น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“</a:t>
            </a:r>
            <a:r>
              <a:rPr lang="en-US" sz="2800" b="1" u="sng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ทำได้ดีมาก</a:t>
            </a:r>
            <a:r>
              <a:rPr lang="en-US" sz="28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u="sng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คุณครูชอบจริงๆ</a:t>
            </a:r>
            <a:r>
              <a:rPr lang="en-US" sz="28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u="sng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เลยที่</a:t>
            </a:r>
            <a:r>
              <a:rPr lang="en-US" sz="28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</a:t>
            </a:r>
            <a:r>
              <a:rPr lang="en-US" sz="2800" b="1" u="sng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หนูทำ</a:t>
            </a:r>
            <a:r>
              <a:rPr lang="en-US" sz="28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.... </a:t>
            </a:r>
            <a:r>
              <a:rPr lang="en-US" sz="2800" b="1" u="sng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พยายามทำดีแบบนี้ไปเรื่อยๆนะคะ</a:t>
            </a:r>
            <a:r>
              <a:rPr lang="en-US" sz="28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”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แล้วให้คะแนนพร้อมกับบอกเด็ก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“</a:t>
            </a:r>
            <a:r>
              <a:rPr lang="en-US" sz="2800" b="1" u="sng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เอ้า</a:t>
            </a:r>
            <a:r>
              <a:rPr lang="en-US" sz="28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u="sng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คุณครูให้</a:t>
            </a:r>
            <a:r>
              <a:rPr lang="en-US" sz="28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10 </a:t>
            </a:r>
            <a:r>
              <a:rPr lang="en-US" sz="2800" b="1" u="sng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คะแนน</a:t>
            </a:r>
            <a:r>
              <a:rPr lang="en-US" sz="28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800" b="1" u="sng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ไปหยิบการ์ดมาแล้วลงคะแนน</a:t>
            </a:r>
            <a:r>
              <a:rPr lang="en-US" sz="28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</a:t>
            </a:r>
            <a:r>
              <a:rPr lang="en-US" sz="2800" b="1" u="sng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ไว้นะ</a:t>
            </a:r>
            <a:r>
              <a:rPr lang="en-US" sz="28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”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เสร็จแล้วให้เด็กขอบคุณที่คุณครูให้คะแนนเพื่อสอนมารยาท</a:t>
            </a:r>
            <a:r>
              <a:rPr lang="en-US" sz="2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</a:t>
            </a:r>
            <a:r>
              <a:rPr lang="en-US" sz="2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ทางสังคม</a:t>
            </a:r>
            <a:endParaRPr lang="en-US" sz="2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841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>
            <a:spLocks noGrp="1"/>
          </p:cNvSpPr>
          <p:nvPr>
            <p:ph type="title"/>
          </p:nvPr>
        </p:nvSpPr>
        <p:spPr>
          <a:xfrm>
            <a:off x="1584793" y="171878"/>
            <a:ext cx="6835135" cy="841662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เทคนิคการทำระบบคะแนน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สิ่งที่พึงปฏิบัติเวลา</a:t>
            </a:r>
            <a:r>
              <a:rPr lang="en-US" sz="3800" b="1" u="sng" dirty="0" err="1">
                <a:solidFill>
                  <a:srgbClr val="C0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หักคะแนน</a:t>
            </a: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เด็ก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895" name="Shape 895"/>
          <p:cNvSpPr txBox="1">
            <a:spLocks noGrp="1"/>
          </p:cNvSpPr>
          <p:nvPr>
            <p:ph type="body" idx="1"/>
          </p:nvPr>
        </p:nvSpPr>
        <p:spPr>
          <a:xfrm>
            <a:off x="467544" y="1052832"/>
            <a:ext cx="8208912" cy="2789843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ภาษากาย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	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800" b="1" dirty="0">
                <a:solidFill>
                  <a:schemeClr val="bg1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h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000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	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-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อยู่ใกล้ตัวเด็กในระยะที่สามารถแตะตัวเด็กได้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มองไปที่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ตัวเด็กพร้อมกับยิ้มให้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เรียกเด็กให้หันมามอง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ใช้น้ำเสียงที่อ่อนโยนนุ่มนวลเหมือนตอนให้คะแนนจน</a:t>
            </a:r>
            <a:r>
              <a:rPr lang="en-US" sz="3000" b="1" u="sng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เด็กไม่สามารถบอกความแตกต่างระหว่างตอนที่จะให้หรือหักคะแนน</a:t>
            </a:r>
          </a:p>
        </p:txBody>
      </p:sp>
      <p:pic>
        <p:nvPicPr>
          <p:cNvPr id="896" name="Shape 8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479" y="3508481"/>
            <a:ext cx="2227748" cy="1210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"/>
          <p:cNvSpPr txBox="1"/>
          <p:nvPr/>
        </p:nvSpPr>
        <p:spPr>
          <a:xfrm>
            <a:off x="5072853" y="4696074"/>
            <a:ext cx="1903383" cy="211847"/>
          </a:xfrm>
          <a:prstGeom prst="rect">
            <a:avLst/>
          </a:prstGeom>
          <a:noFill/>
        </p:spPr>
        <p:txBody>
          <a:bodyPr wrap="square" lIns="57398" tIns="28699" rIns="57398" bIns="28699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1000" dirty="0">
                <a:latin typeface="DilleniaUPC" panose="02020603050405020304" pitchFamily="18" charset="-34"/>
                <a:cs typeface="DilleniaUPC" panose="02020603050405020304" pitchFamily="18" charset="-34"/>
              </a:rPr>
              <a:t>ที่มา </a:t>
            </a:r>
            <a:r>
              <a:rPr lang="en-US" sz="1000" dirty="0">
                <a:latin typeface="DilleniaUPC" panose="02020603050405020304" pitchFamily="18" charset="-34"/>
                <a:cs typeface="DilleniaUPC" panose="02020603050405020304" pitchFamily="18" charset="-34"/>
              </a:rPr>
              <a:t>: http://mamari.jp/3760</a:t>
            </a:r>
            <a:endParaRPr lang="th-TH" sz="10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8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054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5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467544" y="1166752"/>
            <a:ext cx="8424936" cy="3827278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217634" indent="-217634">
              <a:spcBef>
                <a:spcPts val="600"/>
              </a:spcBef>
              <a:buClr>
                <a:srgbClr val="000000"/>
              </a:buClr>
              <a:buSzPct val="75187"/>
              <a:buFont typeface="Helvetica Neue"/>
              <a:buChar char="•"/>
            </a:pP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รักษาท่าทีสงบในระหว่างพูดถึงพฤติกรรมไม่ดีที่เด็กทำ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“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หนูส่งเสียงดังรบกวนคุณครูตอนคุณครูกำลังสอน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” </a:t>
            </a:r>
          </a:p>
          <a:p>
            <a:pPr marL="217634" indent="-217634">
              <a:spcBef>
                <a:spcPts val="600"/>
              </a:spcBef>
              <a:buClr>
                <a:srgbClr val="000000"/>
              </a:buClr>
              <a:buSzPct val="75187"/>
              <a:buFont typeface="Helvetica Neue"/>
              <a:buChar char="•"/>
            </a:pP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บอกเด็กให้ทราบว่า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มันเป็นกฎที่คุณครูและเด็กตกลงกันไว้ว่า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เด็กจะถูกหักคะแนนเมื่อทำพฤติกรรมที่ไม่พึงประสงค์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พูดแสดงความเห็นใจที่ถูกหักคะแนน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“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คุณครูรู้ว่าหนูเสียดายคะแนนที่ถูกหัก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แต่กฎก็ต้องเป็นกฎนะคะ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”</a:t>
            </a:r>
          </a:p>
          <a:p>
            <a:pPr marL="217634" indent="-217634">
              <a:spcBef>
                <a:spcPts val="600"/>
              </a:spcBef>
              <a:buClr>
                <a:srgbClr val="000000"/>
              </a:buClr>
              <a:buSzPct val="75187"/>
              <a:buFont typeface="Helvetica Neue"/>
              <a:buChar char="•"/>
            </a:pP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หากเด็กยอมให้หักคะแนนโดยดี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โดยไม่บ่นหรือต่อต้าน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คืนคะแนนให้ครึ่งหนึ่งพร้อมพูดว่า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“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ดีมากที่หนูรับผิดชอบในความผิดของตัวเองและไม่ต่อต้าน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คุณครูจะคืนให้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5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คะแนน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สำหรับการยอมรับผิด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”</a:t>
            </a:r>
          </a:p>
          <a:p>
            <a:pPr marL="217634" indent="-217634">
              <a:spcBef>
                <a:spcPts val="600"/>
              </a:spcBef>
              <a:buClr>
                <a:srgbClr val="000000"/>
              </a:buClr>
              <a:buSzPct val="75187"/>
              <a:buFont typeface="Helvetica Neue"/>
              <a:buChar char="•"/>
            </a:pP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หากเด็กโวยวายหรือคัดค้าน</a:t>
            </a:r>
            <a:r>
              <a:rPr lang="en-US" sz="25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25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สามารถหักคะแนนซ้ำอีกครั้งสำหรับพฤติกรรมที่ไม่เหมาะสม</a:t>
            </a:r>
            <a:endParaRPr lang="en-US" sz="25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" name="Shape 892"/>
          <p:cNvSpPr txBox="1">
            <a:spLocks noGrp="1"/>
          </p:cNvSpPr>
          <p:nvPr>
            <p:ph type="title"/>
          </p:nvPr>
        </p:nvSpPr>
        <p:spPr>
          <a:xfrm>
            <a:off x="1483532" y="179454"/>
            <a:ext cx="6348346" cy="1168160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เทคนิคการทำระบบคะแนน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สิ่งที่พึงปฏิบัติเวลา</a:t>
            </a:r>
            <a:r>
              <a:rPr lang="en-US" sz="3800" b="1" u="sng" dirty="0" err="1">
                <a:solidFill>
                  <a:srgbClr val="C0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หักคะแนน</a:t>
            </a: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เด็ก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704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 txBox="1">
            <a:spLocks noGrp="1"/>
          </p:cNvSpPr>
          <p:nvPr>
            <p:ph type="title"/>
          </p:nvPr>
        </p:nvSpPr>
        <p:spPr>
          <a:xfrm>
            <a:off x="1534163" y="217427"/>
            <a:ext cx="6348346" cy="841662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เทคนิคการทำระบบคะแนน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10 </a:t>
            </a: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ข้อแนะนำในการทำระบบคะแนน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912" name="Shape 912"/>
          <p:cNvSpPr txBox="1">
            <a:spLocks noGrp="1"/>
          </p:cNvSpPr>
          <p:nvPr>
            <p:ph type="body" idx="1"/>
          </p:nvPr>
        </p:nvSpPr>
        <p:spPr>
          <a:xfrm>
            <a:off x="539552" y="1205901"/>
            <a:ext cx="8064896" cy="3655922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259486" indent="-259486">
              <a:spcBef>
                <a:spcPts val="0"/>
              </a:spcBef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ให้หรือหักคะแนนอย่าง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สม่ำเสมอ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อย่าทำบ้างไม่ทำบ้าง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และทำ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ทันที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ที่เด็กทำพฤติกรรม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อย่าเก็บหรือรวมไว้คิดทีหลัง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259486" indent="-259486">
              <a:spcBef>
                <a:spcPts val="2448"/>
              </a:spcBef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พยายามทำให้เหมือน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เป็นเกม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สนุกสนาน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อย่าให้เกิดบรรยากาศเคร่งเครียด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หรือทำให้เด็กรู้สึกถูกจับผิดตลอดเวลา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259486" indent="-259486">
              <a:spcBef>
                <a:spcPts val="2448"/>
              </a:spcBef>
              <a:buClr>
                <a:srgbClr val="000000"/>
              </a:buClr>
              <a:buSzPct val="76090"/>
              <a:buFont typeface="Helvetica Neue"/>
              <a:buChar char="•"/>
            </a:pP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พูดคุยกับเด็กในการกำหนดพฤติกรรม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ที่ต้องการจะปรับ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คะแนน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ที่จะได้รับ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                           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หรือถูกหัก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และ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รางวัล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ที่เด็กต้องการแลก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913" name="Shape 9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4" y="3507854"/>
            <a:ext cx="1319783" cy="127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"/>
          <p:cNvSpPr txBox="1"/>
          <p:nvPr/>
        </p:nvSpPr>
        <p:spPr>
          <a:xfrm>
            <a:off x="4166955" y="4905820"/>
            <a:ext cx="4863962" cy="273402"/>
          </a:xfrm>
          <a:prstGeom prst="rect">
            <a:avLst/>
          </a:prstGeom>
          <a:noFill/>
        </p:spPr>
        <p:txBody>
          <a:bodyPr wrap="square" lIns="57398" tIns="28699" rIns="57398" bIns="28699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th-TH" dirty="0">
                <a:latin typeface="DilleniaUPC" panose="02020603050405020304" pitchFamily="18" charset="-34"/>
                <a:cs typeface="DilleniaUPC" panose="02020603050405020304" pitchFamily="18" charset="-34"/>
              </a:rPr>
              <a:t>ที่มา </a:t>
            </a:r>
            <a:r>
              <a:rPr lang="en-US" dirty="0">
                <a:latin typeface="DilleniaUPC" panose="02020603050405020304" pitchFamily="18" charset="-34"/>
                <a:cs typeface="DilleniaUPC" panose="02020603050405020304" pitchFamily="18" charset="-34"/>
              </a:rPr>
              <a:t>: http://wradio.com.mx/programa/2013/05/10/audios/1368211920_896468.html</a:t>
            </a:r>
            <a:endParaRPr lang="th-TH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8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48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>
            <a:spLocks noGrp="1"/>
          </p:cNvSpPr>
          <p:nvPr>
            <p:ph type="body" idx="1"/>
          </p:nvPr>
        </p:nvSpPr>
        <p:spPr>
          <a:xfrm>
            <a:off x="395536" y="1204725"/>
            <a:ext cx="8208911" cy="3729409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251116" indent="-251116">
              <a:spcBef>
                <a:spcPts val="600"/>
              </a:spcBef>
              <a:buClr>
                <a:srgbClr val="000000"/>
              </a:buClr>
              <a:buSzPct val="75914"/>
              <a:buFont typeface="Helvetica Neue"/>
              <a:buChar char="•"/>
            </a:pP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ทบทวน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ปรับเปลี่ยนพฤติกรรมที่ต้องการแก้ไข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จำนวนคะแนนและรางวัลเป็นระยะๆ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</a:p>
          <a:p>
            <a:pPr marL="251116" indent="-251116">
              <a:spcBef>
                <a:spcPts val="600"/>
              </a:spcBef>
              <a:buClr>
                <a:srgbClr val="000000"/>
              </a:buClr>
              <a:buSzPct val="75914"/>
              <a:buFont typeface="Helvetica Neue"/>
              <a:buChar char="•"/>
            </a:pP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ผู้ใหญ่ทุกคนรู้วิธี</a:t>
            </a:r>
            <a:r>
              <a:rPr lang="en-US" sz="3000" b="1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การ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ปรับพฤติกรรมนี้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และร่วมมือในการให้หรือหักคะแนน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อาจใช้ร่วมกับผู้ปกครองเด็กด้วยได้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251116" indent="-251116">
              <a:spcBef>
                <a:spcPts val="600"/>
              </a:spcBef>
              <a:buClr>
                <a:srgbClr val="000000"/>
              </a:buClr>
              <a:buSzPct val="75914"/>
              <a:buFont typeface="Helvetica Neue"/>
              <a:buChar char="•"/>
            </a:pP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ในสัปดาห์แรกๆ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ของการใช้วิธีนี้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เน้นการให้คะแนน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มากกว่าหักคะแนนเพื่อให้เด็กเกิดกำลังใจ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สนุก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และร่วมมือในการปรับพฤติกรรม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251116" indent="-251116">
              <a:spcBef>
                <a:spcPts val="600"/>
              </a:spcBef>
              <a:buClr>
                <a:srgbClr val="000000"/>
              </a:buClr>
              <a:buSzPct val="75914"/>
              <a:buFont typeface="Helvetica Neue"/>
              <a:buChar char="•"/>
            </a:pP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พยายามใช้กับเด็กทุกคน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อย่าใช้เฉพาะคนที่มีปัญหา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" name="Shape 909"/>
          <p:cNvSpPr txBox="1">
            <a:spLocks noGrp="1"/>
          </p:cNvSpPr>
          <p:nvPr>
            <p:ph type="title"/>
          </p:nvPr>
        </p:nvSpPr>
        <p:spPr>
          <a:xfrm>
            <a:off x="1584794" y="255400"/>
            <a:ext cx="6348346" cy="1164222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เทคนิคการทำระบบคะแนน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10 </a:t>
            </a: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ข้อแนะนำในการทำระบบคะแนน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837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>
            <a:spLocks noGrp="1"/>
          </p:cNvSpPr>
          <p:nvPr>
            <p:ph type="body" idx="1"/>
          </p:nvPr>
        </p:nvSpPr>
        <p:spPr>
          <a:xfrm>
            <a:off x="395536" y="1280670"/>
            <a:ext cx="8496944" cy="3406999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/>
          <a:p>
            <a:pPr marL="265067" indent="-265067">
              <a:spcBef>
                <a:spcPts val="0"/>
              </a:spcBef>
              <a:buClr>
                <a:srgbClr val="000000"/>
              </a:buClr>
              <a:buSzPct val="75441"/>
              <a:buFont typeface="Helvetica Neue"/>
              <a:buChar char="•"/>
            </a:pP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ค่อยๆปรับครั้งละ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2-3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พฤติกรรม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โดยเร</a:t>
            </a:r>
            <a:r>
              <a:rPr lang="th-TH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ิ่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มจากพฤติกรรมที่เด็กปฏิบัติได้ง่ายก่อน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จึงค่อยปรับสู่พฤติกรรมที่ยากขึ้น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ไม่ควรปรับพฤติกรรมที่เป็นปัญหาทั้งหมดในคราวเดียว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</a:p>
          <a:p>
            <a:pPr marL="265067" indent="-265067">
              <a:spcBef>
                <a:spcPts val="2448"/>
              </a:spcBef>
              <a:buClr>
                <a:srgbClr val="000000"/>
              </a:buClr>
              <a:buSzPct val="75441"/>
              <a:buFont typeface="Helvetica Neue"/>
              <a:buChar char="•"/>
            </a:pP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วิธีการพูดและปฏิบัติกับเด็กตอนให้หรือหักคะแนน</a:t>
            </a:r>
            <a:r>
              <a:rPr lang="en-US" sz="3000" b="1" u="sng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สำคัญพอๆกับตัวคะแนนเอง</a:t>
            </a:r>
            <a:endParaRPr lang="en-US" sz="3000" b="1" u="sng" dirty="0">
              <a:solidFill>
                <a:srgbClr val="FF0000"/>
              </a:solidFill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  <a:p>
            <a:pPr marL="265067" indent="-265067">
              <a:spcBef>
                <a:spcPts val="2448"/>
              </a:spcBef>
              <a:buClr>
                <a:srgbClr val="000000"/>
              </a:buClr>
              <a:buSzPct val="75441"/>
              <a:buFont typeface="Helvetica Neue"/>
              <a:buChar char="•"/>
            </a:pP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อดทน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อย่าท้อถอยหากดูเหมือนไม่ได้ผล</a:t>
            </a:r>
            <a:r>
              <a:rPr lang="en-US" sz="3000" b="1" dirty="0">
                <a:solidFill>
                  <a:srgbClr val="FF0000"/>
                </a:solidFill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หรือเด็กดูไม่เต็มใจ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ในช่วงแรก</a:t>
            </a:r>
            <a:r>
              <a:rPr lang="en-US" sz="30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</a:t>
            </a:r>
            <a:r>
              <a:rPr lang="en-US" sz="30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บางครั้งเด็กจะทดสอบผู้ใหญ่ว่าเอาจริงเพียงใด</a:t>
            </a:r>
            <a:endParaRPr lang="en-US" sz="30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sp>
        <p:nvSpPr>
          <p:cNvPr id="7" name="Shape 909"/>
          <p:cNvSpPr txBox="1">
            <a:spLocks noGrp="1"/>
          </p:cNvSpPr>
          <p:nvPr>
            <p:ph type="title"/>
          </p:nvPr>
        </p:nvSpPr>
        <p:spPr>
          <a:xfrm>
            <a:off x="1534162" y="179454"/>
            <a:ext cx="6710245" cy="1024144"/>
          </a:xfrm>
          <a:prstGeom prst="rect">
            <a:avLst/>
          </a:prstGeom>
          <a:noFill/>
          <a:ln w="25400" cap="flat" cmpd="sng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lIns="31888" tIns="31888" rIns="31888" bIns="31888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เทคนิคการทำระบบคะแนน</a:t>
            </a: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 -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3800" b="1" dirty="0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10 </a:t>
            </a:r>
            <a:r>
              <a:rPr lang="en-US" sz="3800" b="1" dirty="0" err="1">
                <a:latin typeface="DilleniaUPC" pitchFamily="18" charset="-34"/>
                <a:ea typeface="Helvetica Neue"/>
                <a:cs typeface="DilleniaUPC" pitchFamily="18" charset="-34"/>
                <a:sym typeface="Helvetica Neue"/>
              </a:rPr>
              <a:t>ข้อแนะนำในการทำระบบคะแนน</a:t>
            </a:r>
            <a:endParaRPr lang="en-US" sz="3800" b="1" dirty="0">
              <a:latin typeface="DilleniaUPC" pitchFamily="18" charset="-34"/>
              <a:ea typeface="Helvetica Neue"/>
              <a:cs typeface="DilleniaUPC" pitchFamily="18" charset="-34"/>
              <a:sym typeface="Helvetica Neue"/>
            </a:endParaRP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048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75656" y="209793"/>
            <a:ext cx="6741304" cy="59058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b="1" dirty="0">
                <a:latin typeface="DilleniaUPC" pitchFamily="18" charset="-34"/>
                <a:cs typeface="DilleniaUPC" pitchFamily="18" charset="-34"/>
              </a:rPr>
              <a:t>ข้อคิดดีๆ 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4008" y="976885"/>
            <a:ext cx="8196464" cy="4043137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th-TH" sz="2800" b="1" dirty="0">
                <a:latin typeface="DilleniaUPC" pitchFamily="18" charset="-34"/>
                <a:cs typeface="DilleniaUPC" pitchFamily="18" charset="-34"/>
              </a:rPr>
              <a:t>การให้แต่ความ</a:t>
            </a:r>
            <a:r>
              <a:rPr lang="th-TH" sz="28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รักอย่างเดียว ไม่เพียงพอ</a:t>
            </a:r>
            <a:r>
              <a:rPr lang="th-TH" sz="2800" b="1" dirty="0">
                <a:latin typeface="DilleniaUPC" pitchFamily="18" charset="-34"/>
                <a:cs typeface="DilleniaUPC" pitchFamily="18" charset="-34"/>
              </a:rPr>
              <a:t>ที่จะเลี้ยงเด็กให้ประสบผลสำเร็จ</a:t>
            </a:r>
            <a:endParaRPr lang="en-US" sz="2800" b="1" dirty="0">
              <a:latin typeface="DilleniaUPC" pitchFamily="18" charset="-34"/>
              <a:cs typeface="DilleniaUPC" pitchFamily="18" charset="-34"/>
            </a:endParaRPr>
          </a:p>
          <a:p>
            <a:pPr lvl="0">
              <a:spcBef>
                <a:spcPts val="600"/>
              </a:spcBef>
            </a:pPr>
            <a:r>
              <a:rPr lang="th-TH" sz="2800" b="1" dirty="0">
                <a:latin typeface="DilleniaUPC" pitchFamily="18" charset="-34"/>
                <a:cs typeface="DilleniaUPC" pitchFamily="18" charset="-34"/>
              </a:rPr>
              <a:t>เมื่อเด็กได้ยินคนอื่นพูดถึงตัวเองบ่อยๆ ไม่ว่าในด้านดีหรือไม่ดีในที่สุดเขาจะเชื่อว่าเขาเป็นคนอย่างนั้นจริงๆความรู้สึกมีคุณค่าในตัวเองเป็นหัวใจสำคัญที่จะทำให้เด็กเติบโตเป็นผู้ใหญ่ที่ประสบความสำเร็จ</a:t>
            </a:r>
            <a:endParaRPr lang="en-US" sz="2800" b="1" dirty="0">
              <a:latin typeface="DilleniaUPC" pitchFamily="18" charset="-34"/>
              <a:cs typeface="DilleniaUPC" pitchFamily="18" charset="-34"/>
            </a:endParaRPr>
          </a:p>
          <a:p>
            <a:pPr lvl="0">
              <a:spcBef>
                <a:spcPts val="600"/>
              </a:spcBef>
            </a:pPr>
            <a:r>
              <a:rPr lang="th-TH" sz="2800" b="1" dirty="0">
                <a:latin typeface="DilleniaUPC" pitchFamily="18" charset="-34"/>
                <a:cs typeface="DilleniaUPC" pitchFamily="18" charset="-34"/>
              </a:rPr>
              <a:t>เมื่อเด็กเชื่อว่าตัวเอง</a:t>
            </a:r>
            <a:r>
              <a:rPr lang="th-TH" sz="28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มีคุณค่า</a:t>
            </a:r>
            <a:r>
              <a:rPr lang="th-TH" sz="2800" b="1" dirty="0">
                <a:latin typeface="DilleniaUPC" pitchFamily="18" charset="-34"/>
                <a:cs typeface="DilleniaUPC" pitchFamily="18" charset="-34"/>
              </a:rPr>
              <a:t> มีความสามารถ เขาจะประพฤติตัวในทางที่จะนำไปสู่</a:t>
            </a:r>
            <a:r>
              <a:rPr lang="th-TH" sz="28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ความสำเร็จ</a:t>
            </a:r>
            <a:r>
              <a:rPr lang="th-TH" sz="2800" b="1" dirty="0">
                <a:latin typeface="DilleniaUPC" pitchFamily="18" charset="-34"/>
                <a:cs typeface="DilleniaUPC" pitchFamily="18" charset="-34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th-TH" sz="2800" b="1" dirty="0">
                <a:latin typeface="DilleniaUPC" pitchFamily="18" charset="-34"/>
                <a:cs typeface="DilleniaUPC" pitchFamily="18" charset="-34"/>
              </a:rPr>
              <a:t>เมื่อเด็กชอบตัวเองเขาจะมุ่งมั่นทำงานหนักขึ้นเพื่อให้ตัวเองเก่งขึ้น</a:t>
            </a:r>
            <a:endParaRPr lang="en-US" sz="2800" b="1" dirty="0">
              <a:latin typeface="DilleniaUPC" pitchFamily="18" charset="-34"/>
              <a:cs typeface="DilleniaUPC" pitchFamily="18" charset="-34"/>
            </a:endParaRP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เน้นที่ข้อเด่นหรือจุดดีของเด็ก เพื่อการปรับปรุงข้อด้อยหรือจุดบกพร่อง</a:t>
            </a:r>
            <a:endParaRPr lang="th-TH" sz="28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40289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Words>6251</Words>
  <Application>Microsoft Office PowerPoint</Application>
  <PresentationFormat>นำเสนอทางหน้าจอ (16:9)</PresentationFormat>
  <Paragraphs>611</Paragraphs>
  <Slides>102</Slides>
  <Notes>56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102</vt:i4>
      </vt:variant>
    </vt:vector>
  </HeadingPairs>
  <TitlesOfParts>
    <vt:vector size="112" baseType="lpstr">
      <vt:lpstr>Arial</vt:lpstr>
      <vt:lpstr>Century Schoolbook</vt:lpstr>
      <vt:lpstr>Courier New</vt:lpstr>
      <vt:lpstr>DilleniaUPC</vt:lpstr>
      <vt:lpstr>Helvetica Light</vt:lpstr>
      <vt:lpstr>Helvetica Neue</vt:lpstr>
      <vt:lpstr>TH SarabunPSK</vt:lpstr>
      <vt:lpstr>Wingdings</vt:lpstr>
      <vt:lpstr>Wingdings 2</vt:lpstr>
      <vt:lpstr>White</vt:lpstr>
      <vt:lpstr>ระบบดูแลช่วยเหลือเด็กที่มีปัญหาการเรียน อันเนื่องมาจากสาเหตุทางสุขภาพ Health and Educational Regional Operation: HERO</vt:lpstr>
      <vt:lpstr>งานนำเสนอ PowerPoint</vt:lpstr>
      <vt:lpstr>ปัจจัยพื้นฐานในการปรับพฤติกรรมเด็ก</vt:lpstr>
      <vt:lpstr>ปัจจัยพื้นฐานในการปรับพฤติกรรมเด็ก</vt:lpstr>
      <vt:lpstr>ปัจจัยพื้นฐานในการปรับพฤติกรรมเด็ก</vt:lpstr>
      <vt:lpstr>ปัจจัยพื้นฐานในการปรับพฤติกรรมเด็ก</vt:lpstr>
      <vt:lpstr>คุณครูมีเป้าหมายในการดูแลเด็กอย่างไร?</vt:lpstr>
      <vt:lpstr>วงจรปัญหาเมื่อไม่ใช้ 3ส...</vt:lpstr>
      <vt:lpstr>ปัจจัยพื้นฐานในการปรับพฤติกรรมเด็ก</vt:lpstr>
      <vt:lpstr>การชม (Praise) –  หลักพื้นฐานของการชม</vt:lpstr>
      <vt:lpstr>การชม (Praise) –  หลักพื้นฐานของการชม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การให้รางวัล (Rewards) - รางวัล ต่อรอง สินบน</vt:lpstr>
      <vt:lpstr>แนวทางปฏิบัติเพื่อการแก้ปัญหาพฤติกรรม</vt:lpstr>
      <vt:lpstr>5 เทคนิคสำคัญในการปรับพฤติกรรม</vt:lpstr>
      <vt:lpstr>การลงโทษที่ฝังใจ</vt:lpstr>
      <vt:lpstr>การลงโทษที่ฝังใจ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การสื่อสารเชิงลบ  (Negative communication)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5 เทคนิคสำคัญในการปรับพฤติกรรม</vt:lpstr>
      <vt:lpstr>สื่อสารข่าวร้าย</vt:lpstr>
      <vt:lpstr>งานนำเสนอ PowerPoint</vt:lpstr>
      <vt:lpstr>งานนำเสนอ PowerPoint</vt:lpstr>
      <vt:lpstr>สื่อสารข่าวร้าย - 5 ขั้นตอนในการแจ้งข่าวร้าย</vt:lpstr>
      <vt:lpstr>สื่อสารข่าวร้าย - 5 ขั้นตอนในการแจ้งข่าวร้าย</vt:lpstr>
      <vt:lpstr>สื่อสารข่าวร้าย - 5 ขั้นตอนในการแจ้งข่าวร้าย</vt:lpstr>
      <vt:lpstr>ตอบคำถาม ทวนเนื้อหา สะสมรางวัล</vt:lpstr>
      <vt:lpstr>6 โรคสำคัญที่ส่งผลต่อการเรียน มีอะไรบ้าง และ 3 คำที่จำง่ายๆ คืออะไร </vt:lpstr>
      <vt:lpstr>งานนำเสนอ PowerPoint</vt:lpstr>
      <vt:lpstr>   “ดช.ต้นน้ำ ชอบแกล้งเพื่อน ยุกยิก มักพูดแทรกเวลาครูสอน เวลาครูถามคำถามมักต้องถามซ้ำหลายรอบ ผลการเรียนก็ไม่ค่อยดี”      ดช.ต้นน้ำ มีอาการของโรคอะไร และต้องช่วยเหลืออย่างไรบ้าง อ </vt:lpstr>
      <vt:lpstr>   “หลัก 3 ส. ของปัจจัยพื้นฐานในการปรับพฤติกรรมเด็กที่จะทำให้เด็กเก่ง ดี และมีความสุข ประกอบด้วยอะไรบ้าง  อ </vt:lpstr>
      <vt:lpstr>ปัจจัยพื้นฐานในการปรับพฤติกรรมเด็ก</vt:lpstr>
      <vt:lpstr>เป้าหมายในการดูแลเด็กนักเรียน</vt:lpstr>
      <vt:lpstr>   “จงอธิบายวงจรปัญหาเมื่อไม่ใช้ 3 ส. และวิธีตัดวงจรปัญหา”  อ </vt:lpstr>
      <vt:lpstr>วงจรปัญหาเมื่อไม่ใช้ 3ส...</vt:lpstr>
      <vt:lpstr>   “หลักการสร้าง สัมพันธาพ ในปัจจัยพื้นฐานการปรับพฤติกรรมเด็ก ทำได้อย่างไรบ้าง” </vt:lpstr>
      <vt:lpstr>ปัจจัยพื้นฐานในการปรับพฤติกรรมเด็ก</vt:lpstr>
      <vt:lpstr>   “หลักการสร้าง วินัย ในปัจจัยพื้นฐานการปรับพฤติกรรมเด็ก ทำได้อย่างไรบ้าง”  อ </vt:lpstr>
      <vt:lpstr>ปัจจัยพื้นฐานในการปรับพฤติกรรมเด็ก</vt:lpstr>
      <vt:lpstr>ปัจจัยพื้นฐานในการปรับพฤติกรรมเด็ก</vt:lpstr>
      <vt:lpstr>   “จงบอกองค์ประกอบการชมที่มีประสิทธิภาพ พร้อมกับยกตัวอย่างประกอบมา 1 ตัวอย่าง  อ </vt:lpstr>
      <vt:lpstr>งานนำเสนอ PowerPoint</vt:lpstr>
      <vt:lpstr>   “การให้รางวัล แตกต่าง จากการต่อรองหรือ       ติดสินบนอย่างไร”   อ อ </vt:lpstr>
      <vt:lpstr>การให้รางวัล (Rewards) - รางวัล ต่อรอง สินบน</vt:lpstr>
      <vt:lpstr>   “ดญ.ฟ้าใส เรียนชั้นอยู่ ป.4 ไม่ค่อยทำการบ้าน      ส่งครู และขาดเรียนบ่อย”   อ    ครูจะบอก ดญ.ฟ้าใสอย่างไร จึงจะทำให้ ดญ.ฟ้าใสเข้าใจความรู้สึกและสิ่งที่ครูต้องการ อ </vt:lpstr>
      <vt:lpstr>งานนำเสนอ PowerPoint</vt:lpstr>
      <vt:lpstr>   “ดช.เด่นชาติ เดินมาบอกคุณครูว่า “ครูครับ ดญ.กลอยฉีกภาพที่ผมวาดขาดหมดเลยยยย”  อ    ครูจะพูดกับ ดช.เด่นชาติอย่างไร ที่จะเป็นการเข้าใจความรู้สึกของ ดช.เด่นชาติ อ </vt:lpstr>
      <vt:lpstr>งานนำเสนอ PowerPoint</vt:lpstr>
      <vt:lpstr>   “หากคุณครูต้องการแก้ปัญหาพฤติกรรมเด็กจะต้องปฏิบัติอย่างไรบ้าง จงอธิบาย”  อ </vt:lpstr>
      <vt:lpstr>แนวทางปฏิบัติเพื่อการแก้ปัญหาพฤติกรรม</vt:lpstr>
      <vt:lpstr>   “การกำหนดกติกาที่ดีในการแก้ปัญหาพฤติกรรม เพราะอะไรจึงกำหนดว่าควรมีกติกาที่ควรปฏิบัติที่ได้คะแนนมากกว่าข้อไม่ควรปฏิบัติที่ต้องถูกหักคะแนน”  อ </vt:lpstr>
      <vt:lpstr>   “4 เทคนิคการจัดการพฤติกรรมที่ไม่พึงประสงค์ มีอะไรบ้าง จงอธิบาย”  อ </vt:lpstr>
      <vt:lpstr>งานนำเสนอ PowerPoint</vt:lpstr>
      <vt:lpstr>   “ดช.ต้นน้ำ เรียนอยู่ชั้น ป.3 ชอบแหย่เพื่อนในห้องเรียน ลุกเดินไปมา มักชวนเพื่อนคุยและพูดแทรกเวลาครูสอน”  ห   ครูจะจัดการกับพฤติกรรมไม่พึงประสงค์ของ         ดช.ต้นน้ำอย่างไร จึงจะลดพฤติกรรมดังกล่าวได้  อ </vt:lpstr>
      <vt:lpstr>   “ปฏิกิริยาต่อข่าวร้ายได้แก่อะไรบ้าง และเพราะอะไรการฟังข่าวเดียวกันจึงเกิดปฏิกิริยาแตกต่างกัน”  ห อ </vt:lpstr>
      <vt:lpstr>งานนำเสนอ PowerPoint</vt:lpstr>
      <vt:lpstr>   คุณครูได้รับมอบหมายให้เป็นผู้แจ้งแม่ ดช.ก้อง   ว่า มีพฤติกรรมเกเร ไม่เข้าห้องเรียน ไม่ส่งการบ้าน และสูบบุหรี่กับกลุ่มเพื่อนนอกโรงเรียน คุณครูจะมีวิธีการแจ้งอย่างไร จึงจะลดความรุนแรงของปฏิกิริยา  ห อ </vt:lpstr>
      <vt:lpstr>สื่อสารข่าวร้าย - 5 ขั้นตอนในการแจ้งข่าวร้าย</vt:lpstr>
      <vt:lpstr>สื่อสารข่าวร้าย - 5 ขั้นตอนในการแจ้งข่าวร้าย</vt:lpstr>
      <vt:lpstr>ลูกศิษย์ที่ห่วงใย</vt:lpstr>
      <vt:lpstr>ลูกศิษย์ที่ห่วงใย</vt:lpstr>
      <vt:lpstr>ลูกศิษย์ที่ห่วงใย</vt:lpstr>
      <vt:lpstr>จับเวลาการแสดงบทบาทสมมติ  ก่อน – หลัง ปรับปรุงเทคนิคการปรับพฤติกรรม   กลุ่มละ 10 นาที</vt:lpstr>
      <vt:lpstr>รางวัลแด่คุณครูคนใหม่</vt:lpstr>
      <vt:lpstr>รางวัลแด่คุณครูคนใหม่ -  เทคนิคการทำระบบให้คะแนน</vt:lpstr>
      <vt:lpstr>เทคนิคการทำระบบให้คะแนน - หลักการ</vt:lpstr>
      <vt:lpstr>เทคนิคการทำระบบให้คะแนน -  วิธีการสร้างระบบคะแนน</vt:lpstr>
      <vt:lpstr>เทคนิคการทำระบบให้คะแนน -  วิธีการสร้างระบบคะแนน</vt:lpstr>
      <vt:lpstr>เทคนิคการทำระบบให้คะแนน -  วิธีการสร้างระบบคะแนน</vt:lpstr>
      <vt:lpstr>เทคนิคการทำระบบให้คะแนน -  วิธีการสร้างระบบคะแนน</vt:lpstr>
      <vt:lpstr>เทคนิคการทำระบบให้คะแนน -  วิธีการสร้างระบบคะแนน</vt:lpstr>
      <vt:lpstr>เทคนิคการทำระบบให้คะแนน -  วิธีการสร้างระบบคะแนน</vt:lpstr>
      <vt:lpstr>เทคนิคการทำระบบให้คะแนน -  วิธีการสร้างระบบคะแนน</vt:lpstr>
      <vt:lpstr>เทคนิคการทำระบบให้คะแนน -  วิธีการสร้างระบบคะแนน</vt:lpstr>
      <vt:lpstr>เทคนิคการทำระบบคะแนน - สิ่งที่พึงปฏิบัติเวลาให้คะแนนเด็ก</vt:lpstr>
      <vt:lpstr>เทคนิคการทำระบบคะแนน - สิ่งที่พึงปฏิบัติเวลาหักคะแนนเด็ก</vt:lpstr>
      <vt:lpstr>เทคนิคการทำระบบคะแนน - สิ่งที่พึงปฏิบัติเวลาหักคะแนนเด็ก</vt:lpstr>
      <vt:lpstr>เทคนิคการทำระบบคะแนน - 10 ข้อแนะนำในการทำระบบคะแนน</vt:lpstr>
      <vt:lpstr>เทคนิคการทำระบบคะแนน - 10 ข้อแนะนำในการทำระบบคะแนน</vt:lpstr>
      <vt:lpstr>เทคนิคการทำระบบคะแนน - 10 ข้อแนะนำในการทำระบบคะแนน</vt:lpstr>
      <vt:lpstr>ข้อคิดดีๆ </vt:lpstr>
      <vt:lpstr>ข้อคิดดีๆ </vt:lpstr>
      <vt:lpstr>เป้าหมายของการปรับพฤติกรรม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ระบบดูแลช่วยเหลือ เด็กที่มีปัญหาการเรียน อันเนื่องมาจากสาเหตุทางสุขภาพ Health and Educational Regional Operation: HERO</dc:title>
  <dc:creator>admin</dc:creator>
  <cp:lastModifiedBy>Parnshino</cp:lastModifiedBy>
  <cp:revision>176</cp:revision>
  <dcterms:modified xsi:type="dcterms:W3CDTF">2020-07-28T05:41:32Z</dcterms:modified>
</cp:coreProperties>
</file>